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5" r:id="rId4"/>
    <p:sldMasterId id="2147483686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</p:sldIdLst>
  <p:sldSz cy="5143500" cx="9144000"/>
  <p:notesSz cx="6858000" cy="9144000"/>
  <p:embeddedFontLst>
    <p:embeddedFont>
      <p:font typeface="Google Sans Medium"/>
      <p:regular r:id="rId33"/>
      <p:bold r:id="rId34"/>
      <p:italic r:id="rId35"/>
      <p:boldItalic r:id="rId36"/>
    </p:embeddedFont>
    <p:embeddedFont>
      <p:font typeface="Open Sans SemiBold"/>
      <p:regular r:id="rId37"/>
      <p:bold r:id="rId38"/>
      <p:italic r:id="rId39"/>
      <p:boldItalic r:id="rId40"/>
    </p:embeddedFont>
    <p:embeddedFont>
      <p:font typeface="Open Sans"/>
      <p:regular r:id="rId41"/>
      <p:bold r:id="rId42"/>
      <p:italic r:id="rId43"/>
      <p:boldItalic r:id="rId4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OpenSansSemiBold-boldItalic.fntdata"/><Relationship Id="rId20" Type="http://schemas.openxmlformats.org/officeDocument/2006/relationships/slide" Target="slides/slide14.xml"/><Relationship Id="rId42" Type="http://schemas.openxmlformats.org/officeDocument/2006/relationships/font" Target="fonts/OpenSans-bold.fntdata"/><Relationship Id="rId41" Type="http://schemas.openxmlformats.org/officeDocument/2006/relationships/font" Target="fonts/OpenSans-regular.fntdata"/><Relationship Id="rId22" Type="http://schemas.openxmlformats.org/officeDocument/2006/relationships/slide" Target="slides/slide16.xml"/><Relationship Id="rId44" Type="http://schemas.openxmlformats.org/officeDocument/2006/relationships/font" Target="fonts/OpenSans-boldItalic.fntdata"/><Relationship Id="rId21" Type="http://schemas.openxmlformats.org/officeDocument/2006/relationships/slide" Target="slides/slide15.xml"/><Relationship Id="rId43" Type="http://schemas.openxmlformats.org/officeDocument/2006/relationships/font" Target="fonts/OpenSans-italic.fntdata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font" Target="fonts/GoogleSansMedium-regular.fntdata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font" Target="fonts/GoogleSansMedium-italic.fntdata"/><Relationship Id="rId12" Type="http://schemas.openxmlformats.org/officeDocument/2006/relationships/slide" Target="slides/slide6.xml"/><Relationship Id="rId34" Type="http://schemas.openxmlformats.org/officeDocument/2006/relationships/font" Target="fonts/GoogleSansMedium-bold.fntdata"/><Relationship Id="rId15" Type="http://schemas.openxmlformats.org/officeDocument/2006/relationships/slide" Target="slides/slide9.xml"/><Relationship Id="rId37" Type="http://schemas.openxmlformats.org/officeDocument/2006/relationships/font" Target="fonts/OpenSansSemiBold-regular.fntdata"/><Relationship Id="rId14" Type="http://schemas.openxmlformats.org/officeDocument/2006/relationships/slide" Target="slides/slide8.xml"/><Relationship Id="rId36" Type="http://schemas.openxmlformats.org/officeDocument/2006/relationships/font" Target="fonts/GoogleSansMedium-boldItalic.fntdata"/><Relationship Id="rId17" Type="http://schemas.openxmlformats.org/officeDocument/2006/relationships/slide" Target="slides/slide11.xml"/><Relationship Id="rId39" Type="http://schemas.openxmlformats.org/officeDocument/2006/relationships/font" Target="fonts/OpenSansSemiBold-italic.fntdata"/><Relationship Id="rId16" Type="http://schemas.openxmlformats.org/officeDocument/2006/relationships/slide" Target="slides/slide10.xml"/><Relationship Id="rId38" Type="http://schemas.openxmlformats.org/officeDocument/2006/relationships/font" Target="fonts/OpenSansSemiBold-bold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ced80ebc1c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ced80ebc1c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cd03e5b752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cd03e5b752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ced80ebc1c_0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ced80ebc1c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cd03e5b752_0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cd03e5b752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1af9ba6acd9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1af9ba6acd9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ced80ebc1c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ced80ebc1c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d800de29cc_0_1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d800de29cc_0_1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cd03e5b752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cd03e5b752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d800de29cc_0_2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d800de29cc_0_2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1af9ba6acd9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1af9ba6acd9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d800de29cc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d800de29cc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d12f718f8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d12f718f8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cd03e5b752_0_2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cd03e5b752_0_2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cd03e5b752_0_2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cd03e5b752_0_2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cd03e5b752_0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cd03e5b752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cd03e5b752_0_2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cd03e5b752_0_2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cd03e5b752_0_2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cd03e5b752_0_2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ced80ebc1c_19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ced80ebc1c_19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ced80ebc1c_12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ced80ebc1c_12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ced80ebc1c_12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ced80ebc1c_12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cd03e5b752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cd03e5b752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cd03e5b752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cd03e5b752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cd03e5b752_0_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cd03e5b752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ced80ebc1c_0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ced80ebc1c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1af9ba6acd9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1af9ba6acd9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3" name="Google Shape;13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1700" y="4841325"/>
            <a:ext cx="464875" cy="156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7" name="Google Shape;47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8" name="Google Shape;48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ue" type="blank">
  <p:cSld name="BLANK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1" name="Google Shape;51;p12"/>
          <p:cNvSpPr/>
          <p:nvPr/>
        </p:nvSpPr>
        <p:spPr>
          <a:xfrm>
            <a:off x="0" y="329125"/>
            <a:ext cx="69300" cy="753000"/>
          </a:xfrm>
          <a:prstGeom prst="rect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2" name="Google Shape;52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1700" y="4841325"/>
            <a:ext cx="464875" cy="156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ed">
  <p:cSld name="BLANK_1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5" name="Google Shape;55;p13"/>
          <p:cNvSpPr/>
          <p:nvPr/>
        </p:nvSpPr>
        <p:spPr>
          <a:xfrm>
            <a:off x="0" y="329125"/>
            <a:ext cx="69300" cy="753000"/>
          </a:xfrm>
          <a:prstGeom prst="rect">
            <a:avLst/>
          </a:prstGeom>
          <a:solidFill>
            <a:srgbClr val="EA433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1700" y="4841325"/>
            <a:ext cx="464875" cy="156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ed 2">
  <p:cSld name="BLANK_1_2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9" name="Google Shape;59;p14"/>
          <p:cNvSpPr/>
          <p:nvPr/>
        </p:nvSpPr>
        <p:spPr>
          <a:xfrm>
            <a:off x="0" y="329125"/>
            <a:ext cx="69300" cy="4485300"/>
          </a:xfrm>
          <a:prstGeom prst="rect">
            <a:avLst/>
          </a:prstGeom>
          <a:solidFill>
            <a:srgbClr val="EA433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0" name="Google Shape;60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1700" y="4841325"/>
            <a:ext cx="464875" cy="156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Yellow 2">
  <p:cSld name="BLANK_1_2_1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3" name="Google Shape;63;p15"/>
          <p:cNvSpPr/>
          <p:nvPr/>
        </p:nvSpPr>
        <p:spPr>
          <a:xfrm>
            <a:off x="0" y="329125"/>
            <a:ext cx="69300" cy="4485300"/>
          </a:xfrm>
          <a:prstGeom prst="rect">
            <a:avLst/>
          </a:prstGeom>
          <a:solidFill>
            <a:srgbClr val="FBBC0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4" name="Google Shape;64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1700" y="4841325"/>
            <a:ext cx="464875" cy="156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een 2">
  <p:cSld name="BLANK_1_2_1_1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7" name="Google Shape;67;p16"/>
          <p:cNvSpPr/>
          <p:nvPr/>
        </p:nvSpPr>
        <p:spPr>
          <a:xfrm>
            <a:off x="0" y="329125"/>
            <a:ext cx="69300" cy="4485300"/>
          </a:xfrm>
          <a:prstGeom prst="rect">
            <a:avLst/>
          </a:prstGeom>
          <a:solidFill>
            <a:srgbClr val="34A85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8" name="Google Shape;68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1700" y="4841325"/>
            <a:ext cx="464875" cy="156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Yellow">
  <p:cSld name="BLANK_1_1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1" name="Google Shape;71;p17"/>
          <p:cNvSpPr/>
          <p:nvPr/>
        </p:nvSpPr>
        <p:spPr>
          <a:xfrm>
            <a:off x="0" y="329125"/>
            <a:ext cx="69300" cy="753000"/>
          </a:xfrm>
          <a:prstGeom prst="rect">
            <a:avLst/>
          </a:prstGeom>
          <a:solidFill>
            <a:srgbClr val="FBBC0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2" name="Google Shape;72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1700" y="4841325"/>
            <a:ext cx="464875" cy="156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een">
  <p:cSld name="BLANK_1_1_1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5" name="Google Shape;75;p18"/>
          <p:cNvSpPr/>
          <p:nvPr/>
        </p:nvSpPr>
        <p:spPr>
          <a:xfrm>
            <a:off x="0" y="329125"/>
            <a:ext cx="69300" cy="753000"/>
          </a:xfrm>
          <a:prstGeom prst="rect">
            <a:avLst/>
          </a:prstGeom>
          <a:solidFill>
            <a:srgbClr val="34A85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6" name="Google Shape;76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1700" y="4841325"/>
            <a:ext cx="464875" cy="156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ay">
  <p:cSld name="BLANK_1_1_1_1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9" name="Google Shape;79;p19"/>
          <p:cNvSpPr/>
          <p:nvPr/>
        </p:nvSpPr>
        <p:spPr>
          <a:xfrm>
            <a:off x="0" y="329125"/>
            <a:ext cx="69300" cy="753000"/>
          </a:xfrm>
          <a:prstGeom prst="rect">
            <a:avLst/>
          </a:prstGeom>
          <a:solidFill>
            <a:srgbClr val="9AA0A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0" name="Google Shape;80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1700" y="4841325"/>
            <a:ext cx="464875" cy="156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87" name="Google Shape;87;p2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2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90" name="Google Shape;90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3" name="Google Shape;93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4" name="Google Shape;94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7" name="Google Shape;97;p24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98" name="Google Shape;98;p24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99" name="Google Shape;99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2" name="Google Shape;102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6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05" name="Google Shape;105;p26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06" name="Google Shape;106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7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09" name="Google Shape;109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8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28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13" name="Google Shape;113;p2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14" name="Google Shape;114;p28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15" name="Google Shape;115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9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118" name="Google Shape;118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0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21" name="Google Shape;121;p30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22" name="Google Shape;122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ue" type="blank">
  <p:cSld name="BLANK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1"/>
          <p:cNvSpPr/>
          <p:nvPr/>
        </p:nvSpPr>
        <p:spPr>
          <a:xfrm>
            <a:off x="0" y="329125"/>
            <a:ext cx="69300" cy="753000"/>
          </a:xfrm>
          <a:prstGeom prst="rect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5" name="Google Shape;125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1700" y="4841325"/>
            <a:ext cx="464875" cy="156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ed">
  <p:cSld name="BLANK_1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2"/>
          <p:cNvSpPr/>
          <p:nvPr/>
        </p:nvSpPr>
        <p:spPr>
          <a:xfrm>
            <a:off x="0" y="329125"/>
            <a:ext cx="69300" cy="753000"/>
          </a:xfrm>
          <a:prstGeom prst="rect">
            <a:avLst/>
          </a:prstGeom>
          <a:solidFill>
            <a:srgbClr val="EA433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8" name="Google Shape;128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1700" y="4841325"/>
            <a:ext cx="464875" cy="156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ed 2">
  <p:cSld name="BLANK_1_2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3"/>
          <p:cNvSpPr/>
          <p:nvPr/>
        </p:nvSpPr>
        <p:spPr>
          <a:xfrm>
            <a:off x="0" y="329125"/>
            <a:ext cx="69300" cy="4485300"/>
          </a:xfrm>
          <a:prstGeom prst="rect">
            <a:avLst/>
          </a:prstGeom>
          <a:solidFill>
            <a:srgbClr val="EA433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1" name="Google Shape;131;p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1700" y="4841325"/>
            <a:ext cx="464875" cy="156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Yellow 2">
  <p:cSld name="BLANK_1_2_1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4"/>
          <p:cNvSpPr/>
          <p:nvPr/>
        </p:nvSpPr>
        <p:spPr>
          <a:xfrm>
            <a:off x="0" y="329125"/>
            <a:ext cx="69300" cy="4485300"/>
          </a:xfrm>
          <a:prstGeom prst="rect">
            <a:avLst/>
          </a:prstGeom>
          <a:solidFill>
            <a:srgbClr val="FBBC0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4" name="Google Shape;134;p3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1700" y="4841325"/>
            <a:ext cx="464875" cy="156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een 2">
  <p:cSld name="BLANK_1_2_1_1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5"/>
          <p:cNvSpPr/>
          <p:nvPr/>
        </p:nvSpPr>
        <p:spPr>
          <a:xfrm>
            <a:off x="0" y="329125"/>
            <a:ext cx="69300" cy="4485300"/>
          </a:xfrm>
          <a:prstGeom prst="rect">
            <a:avLst/>
          </a:prstGeom>
          <a:solidFill>
            <a:srgbClr val="34A85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7" name="Google Shape;137;p3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1700" y="4841325"/>
            <a:ext cx="464875" cy="156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Yellow">
  <p:cSld name="BLANK_1_1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6"/>
          <p:cNvSpPr/>
          <p:nvPr/>
        </p:nvSpPr>
        <p:spPr>
          <a:xfrm>
            <a:off x="0" y="329125"/>
            <a:ext cx="69300" cy="753000"/>
          </a:xfrm>
          <a:prstGeom prst="rect">
            <a:avLst/>
          </a:prstGeom>
          <a:solidFill>
            <a:srgbClr val="F299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0" name="Google Shape;140;p3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1700" y="4841325"/>
            <a:ext cx="464875" cy="156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een">
  <p:cSld name="BLANK_1_1_1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7"/>
          <p:cNvSpPr/>
          <p:nvPr/>
        </p:nvSpPr>
        <p:spPr>
          <a:xfrm>
            <a:off x="0" y="329125"/>
            <a:ext cx="69300" cy="753000"/>
          </a:xfrm>
          <a:prstGeom prst="rect">
            <a:avLst/>
          </a:prstGeom>
          <a:solidFill>
            <a:srgbClr val="34A85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3" name="Google Shape;143;p3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1700" y="4841325"/>
            <a:ext cx="464875" cy="156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ay">
  <p:cSld name="BLANK_1_1_1_1"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8"/>
          <p:cNvSpPr/>
          <p:nvPr/>
        </p:nvSpPr>
        <p:spPr>
          <a:xfrm>
            <a:off x="0" y="329125"/>
            <a:ext cx="69300" cy="753000"/>
          </a:xfrm>
          <a:prstGeom prst="rect">
            <a:avLst/>
          </a:prstGeom>
          <a:solidFill>
            <a:srgbClr val="9AA0A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6" name="Google Shape;146;p3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1700" y="4841325"/>
            <a:ext cx="464875" cy="156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TITLE_ONLY_1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3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1700" y="4841325"/>
            <a:ext cx="464875" cy="156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3" name="Google Shape;23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8" name="Google Shape;28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1" name="Google Shape;31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Google Shape;32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5" name="Google Shape;35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9" name="Google Shape;39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0" name="Google Shape;40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1" name="Google Shape;41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4" name="Google Shape;4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theme" Target="../theme/theme1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7.xml"/><Relationship Id="rId21" Type="http://schemas.openxmlformats.org/officeDocument/2006/relationships/theme" Target="../theme/theme2.xml"/><Relationship Id="rId13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29.xml"/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9.xml"/><Relationship Id="rId3" Type="http://schemas.openxmlformats.org/officeDocument/2006/relationships/slideLayout" Target="../slideLayouts/slideLayout20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6.xml"/><Relationship Id="rId6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35.xml"/><Relationship Id="rId7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3" name="Google Shape;83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pic>
        <p:nvPicPr>
          <p:cNvPr id="84" name="Google Shape;84;p20"/>
          <p:cNvPicPr preferRelativeResize="0"/>
          <p:nvPr/>
        </p:nvPicPr>
        <p:blipFill>
          <a:blip r:embed="rId1">
            <a:alphaModFix/>
          </a:blip>
          <a:stretch>
            <a:fillRect/>
          </a:stretch>
        </p:blipFill>
        <p:spPr>
          <a:xfrm>
            <a:off x="8421698" y="4841325"/>
            <a:ext cx="464876" cy="15299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  <p:sldLayoutId id="2147483684" r:id="rId2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s://www.figma.com/proto/optw9xEgUrWz0oGvXtul1m/App-Folk-Metal?node-id=2%3A2&amp;scaling=scale-down&amp;page-id=0%3A1&amp;starting-point-node-id=2%3A2" TargetMode="External"/><Relationship Id="rId4" Type="http://schemas.openxmlformats.org/officeDocument/2006/relationships/image" Target="../media/image16.gif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1.png"/><Relationship Id="rId4" Type="http://schemas.openxmlformats.org/officeDocument/2006/relationships/image" Target="../media/image1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png"/><Relationship Id="rId4" Type="http://schemas.openxmlformats.org/officeDocument/2006/relationships/image" Target="../media/image1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gif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8.png"/><Relationship Id="rId4" Type="http://schemas.openxmlformats.org/officeDocument/2006/relationships/image" Target="../media/image17.png"/><Relationship Id="rId5" Type="http://schemas.openxmlformats.org/officeDocument/2006/relationships/image" Target="../media/image14.png"/><Relationship Id="rId6" Type="http://schemas.openxmlformats.org/officeDocument/2006/relationships/image" Target="../media/image2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s://www.figma.com/proto/optw9xEgUrWz0oGvXtul1m/App-Folk-Metal?node-id=386%3A2708&amp;scaling=scale-down&amp;page-id=386%3A1163&amp;starting-point-node-id=386%3A2708" TargetMode="External"/><Relationship Id="rId4" Type="http://schemas.openxmlformats.org/officeDocument/2006/relationships/image" Target="../media/image21.gif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6.xml"/><Relationship Id="rId3" Type="http://schemas.openxmlformats.org/officeDocument/2006/relationships/hyperlink" Target="mailto:brian_ribeiro@outlook.com" TargetMode="External"/><Relationship Id="rId4" Type="http://schemas.openxmlformats.org/officeDocument/2006/relationships/hyperlink" Target="https://www.linkedin.com/in/brian-ribeiro-developer/" TargetMode="External"/><Relationship Id="rId5" Type="http://schemas.openxmlformats.org/officeDocument/2006/relationships/hyperlink" Target="https://api.whatsapp.com/send?phone=5516993326271" TargetMode="External"/><Relationship Id="rId6" Type="http://schemas.openxmlformats.org/officeDocument/2006/relationships/hyperlink" Target="https://brianribeiro.github.io/Portfolio/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285F4"/>
        </a:solid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40"/>
          <p:cNvSpPr txBox="1"/>
          <p:nvPr/>
        </p:nvSpPr>
        <p:spPr>
          <a:xfrm>
            <a:off x="517700" y="1272725"/>
            <a:ext cx="79041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Estudo de Caso - Pré-venda de álbum de música</a:t>
            </a:r>
            <a:endParaRPr sz="3600">
              <a:solidFill>
                <a:srgbClr val="FFFFFF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154" name="Google Shape;154;p40"/>
          <p:cNvSpPr txBox="1"/>
          <p:nvPr/>
        </p:nvSpPr>
        <p:spPr>
          <a:xfrm>
            <a:off x="517700" y="2769663"/>
            <a:ext cx="4931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Brian Ribeiro</a:t>
            </a:r>
            <a:endParaRPr sz="24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55" name="Google Shape;155;p40"/>
          <p:cNvCxnSpPr/>
          <p:nvPr/>
        </p:nvCxnSpPr>
        <p:spPr>
          <a:xfrm flipH="1">
            <a:off x="517700" y="2664700"/>
            <a:ext cx="7501200" cy="600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56" name="Google Shape;156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1700" y="4841325"/>
            <a:ext cx="464875" cy="156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49"/>
          <p:cNvSpPr txBox="1"/>
          <p:nvPr/>
        </p:nvSpPr>
        <p:spPr>
          <a:xfrm>
            <a:off x="517675" y="524350"/>
            <a:ext cx="37467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5F6368"/>
                </a:solidFill>
                <a:latin typeface="Open Sans"/>
                <a:ea typeface="Open Sans"/>
                <a:cs typeface="Open Sans"/>
                <a:sym typeface="Open Sans"/>
              </a:rPr>
              <a:t>Mapas de Jornada do </a:t>
            </a:r>
            <a:endParaRPr sz="2400">
              <a:solidFill>
                <a:srgbClr val="5F636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5F6368"/>
                </a:solidFill>
                <a:latin typeface="Open Sans"/>
                <a:ea typeface="Open Sans"/>
                <a:cs typeface="Open Sans"/>
                <a:sym typeface="Open Sans"/>
              </a:rPr>
              <a:t>Usuário</a:t>
            </a:r>
            <a:endParaRPr sz="2400">
              <a:solidFill>
                <a:srgbClr val="5F636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0" name="Google Shape;240;p49"/>
          <p:cNvSpPr txBox="1"/>
          <p:nvPr/>
        </p:nvSpPr>
        <p:spPr>
          <a:xfrm>
            <a:off x="517675" y="1522550"/>
            <a:ext cx="3746700" cy="29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5F6368"/>
                </a:solidFill>
                <a:latin typeface="Open Sans"/>
                <a:ea typeface="Open Sans"/>
                <a:cs typeface="Open Sans"/>
                <a:sym typeface="Open Sans"/>
              </a:rPr>
              <a:t>Apesar de jornadas parecidas, as duas personas apresentam objetivos bem diferentes. Enquanto uma tem uma jornada mais específica e criteriosa, a outra busca mais agilidade e simplicidade. A jornada foi de grande importância, pois mostrou dois pontos de vista diferentes que trazem uma boa base para atingir um número maior de usuários.</a:t>
            </a:r>
            <a:endParaRPr/>
          </a:p>
        </p:txBody>
      </p:sp>
      <p:pic>
        <p:nvPicPr>
          <p:cNvPr id="241" name="Google Shape;241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37025" y="363625"/>
            <a:ext cx="3889524" cy="4375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9900"/>
        </a:solidFill>
      </p:bgPr>
    </p:bg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50"/>
          <p:cNvSpPr txBox="1"/>
          <p:nvPr/>
        </p:nvSpPr>
        <p:spPr>
          <a:xfrm>
            <a:off x="3721275" y="1886850"/>
            <a:ext cx="3454800" cy="13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Char char="●"/>
            </a:pPr>
            <a:r>
              <a:rPr lang="en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Wireframes de papel</a:t>
            </a:r>
            <a:endParaRPr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Char char="●"/>
            </a:pPr>
            <a:r>
              <a:rPr lang="en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Wireframes digitais</a:t>
            </a:r>
            <a:endParaRPr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Char char="●"/>
            </a:pPr>
            <a:r>
              <a:rPr lang="en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Protótipo de baixa fidelidade</a:t>
            </a:r>
            <a:endParaRPr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Char char="●"/>
            </a:pPr>
            <a:r>
              <a:rPr lang="en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Estudo de usabilidade</a:t>
            </a:r>
            <a:endParaRPr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7" name="Google Shape;247;p50"/>
          <p:cNvSpPr txBox="1"/>
          <p:nvPr/>
        </p:nvSpPr>
        <p:spPr>
          <a:xfrm>
            <a:off x="-468875" y="2082300"/>
            <a:ext cx="3704400" cy="9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Começando</a:t>
            </a:r>
            <a:endParaRPr sz="24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 design</a:t>
            </a:r>
            <a:endParaRPr sz="24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248" name="Google Shape;248;p50"/>
          <p:cNvCxnSpPr/>
          <p:nvPr/>
        </p:nvCxnSpPr>
        <p:spPr>
          <a:xfrm>
            <a:off x="3460100" y="1032150"/>
            <a:ext cx="36600" cy="307920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51"/>
          <p:cNvSpPr txBox="1"/>
          <p:nvPr/>
        </p:nvSpPr>
        <p:spPr>
          <a:xfrm>
            <a:off x="517675" y="524350"/>
            <a:ext cx="7000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5F6368"/>
                </a:solidFill>
                <a:latin typeface="Open Sans"/>
                <a:ea typeface="Open Sans"/>
                <a:cs typeface="Open Sans"/>
                <a:sym typeface="Open Sans"/>
              </a:rPr>
              <a:t>Wireframes de papel</a:t>
            </a:r>
            <a:r>
              <a:rPr lang="en" sz="2400">
                <a:solidFill>
                  <a:srgbClr val="5F63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2400">
              <a:solidFill>
                <a:srgbClr val="5F636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4" name="Google Shape;254;p51"/>
          <p:cNvSpPr txBox="1"/>
          <p:nvPr/>
        </p:nvSpPr>
        <p:spPr>
          <a:xfrm>
            <a:off x="517675" y="1522550"/>
            <a:ext cx="3643200" cy="266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5F6368"/>
                </a:solidFill>
                <a:latin typeface="Open Sans"/>
                <a:ea typeface="Open Sans"/>
                <a:cs typeface="Open Sans"/>
                <a:sym typeface="Open Sans"/>
              </a:rPr>
              <a:t>Com ideias em mente após a pesquisa de usuário, os wireframes foram desenvolvidos em questão de minutos, colocando em prática a criatividade. Mesmo que sejam rabiscos simples, o conceito dos elementos foi mantido até a versão final, demonstrando a importância dos wireframes de papel.</a:t>
            </a:r>
            <a:endParaRPr/>
          </a:p>
        </p:txBody>
      </p:sp>
      <p:pic>
        <p:nvPicPr>
          <p:cNvPr id="255" name="Google Shape;255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46580" y="524350"/>
            <a:ext cx="4013300" cy="4214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67863" y="470975"/>
            <a:ext cx="2053314" cy="4449450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52"/>
          <p:cNvSpPr txBox="1"/>
          <p:nvPr/>
        </p:nvSpPr>
        <p:spPr>
          <a:xfrm>
            <a:off x="517675" y="524350"/>
            <a:ext cx="7000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5F6368"/>
                </a:solidFill>
                <a:latin typeface="Open Sans"/>
                <a:ea typeface="Open Sans"/>
                <a:cs typeface="Open Sans"/>
                <a:sym typeface="Open Sans"/>
              </a:rPr>
              <a:t>Wireframes digitais </a:t>
            </a:r>
            <a:endParaRPr sz="2400">
              <a:solidFill>
                <a:srgbClr val="5F636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2" name="Google Shape;262;p52"/>
          <p:cNvSpPr txBox="1"/>
          <p:nvPr/>
        </p:nvSpPr>
        <p:spPr>
          <a:xfrm>
            <a:off x="517675" y="1522550"/>
            <a:ext cx="3101400" cy="29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5F6368"/>
                </a:solidFill>
                <a:latin typeface="Open Sans"/>
                <a:ea typeface="Open Sans"/>
                <a:cs typeface="Open Sans"/>
                <a:sym typeface="Open Sans"/>
              </a:rPr>
              <a:t>O objetivo principal da página inicial é tornar a experiência do usuário mais simples possível, deixando os detalhes para as demais páginas. Além das barras superior e inferior, na página inicial foram colocados apenas o álbum em destaque e uma seção com carrossel dos álbuns e shows disponíveis.</a:t>
            </a:r>
            <a:endParaRPr/>
          </a:p>
        </p:txBody>
      </p:sp>
      <p:cxnSp>
        <p:nvCxnSpPr>
          <p:cNvPr id="263" name="Google Shape;263;p52"/>
          <p:cNvCxnSpPr/>
          <p:nvPr/>
        </p:nvCxnSpPr>
        <p:spPr>
          <a:xfrm>
            <a:off x="4850550" y="1658500"/>
            <a:ext cx="918900" cy="0"/>
          </a:xfrm>
          <a:prstGeom prst="straightConnector1">
            <a:avLst/>
          </a:prstGeom>
          <a:noFill/>
          <a:ln cap="flat" cmpd="sng" w="19050">
            <a:solidFill>
              <a:srgbClr val="FBBC04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64" name="Google Shape;264;p52"/>
          <p:cNvSpPr txBox="1"/>
          <p:nvPr/>
        </p:nvSpPr>
        <p:spPr>
          <a:xfrm>
            <a:off x="3791875" y="1258300"/>
            <a:ext cx="1100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5F6368"/>
                </a:solidFill>
                <a:latin typeface="Open Sans"/>
                <a:ea typeface="Open Sans"/>
                <a:cs typeface="Open Sans"/>
                <a:sym typeface="Open Sans"/>
              </a:rPr>
              <a:t>Álbum em pré-venda destacado para fácil localização</a:t>
            </a:r>
            <a:endParaRPr sz="1000">
              <a:solidFill>
                <a:srgbClr val="5F636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265" name="Google Shape;265;p52"/>
          <p:cNvCxnSpPr/>
          <p:nvPr/>
        </p:nvCxnSpPr>
        <p:spPr>
          <a:xfrm rot="10800000">
            <a:off x="6960525" y="3538500"/>
            <a:ext cx="918000" cy="0"/>
          </a:xfrm>
          <a:prstGeom prst="straightConnector1">
            <a:avLst/>
          </a:prstGeom>
          <a:noFill/>
          <a:ln cap="flat" cmpd="sng" w="19050">
            <a:solidFill>
              <a:srgbClr val="FBBC04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66" name="Google Shape;266;p52"/>
          <p:cNvSpPr txBox="1"/>
          <p:nvPr/>
        </p:nvSpPr>
        <p:spPr>
          <a:xfrm>
            <a:off x="7894900" y="2681100"/>
            <a:ext cx="11004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5F6368"/>
                </a:solidFill>
                <a:latin typeface="Open Sans"/>
                <a:ea typeface="Open Sans"/>
                <a:cs typeface="Open Sans"/>
                <a:sym typeface="Open Sans"/>
              </a:rPr>
              <a:t>Poucos elementos para tornar a experiência mais simples e intuitiva</a:t>
            </a:r>
            <a:endParaRPr sz="1000">
              <a:solidFill>
                <a:srgbClr val="5F636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53"/>
          <p:cNvPicPr preferRelativeResize="0"/>
          <p:nvPr/>
        </p:nvPicPr>
        <p:blipFill rotWithShape="1">
          <a:blip r:embed="rId3">
            <a:alphaModFix/>
          </a:blip>
          <a:srcRect b="0" l="1314" r="1314" t="0"/>
          <a:stretch/>
        </p:blipFill>
        <p:spPr>
          <a:xfrm>
            <a:off x="5367863" y="470975"/>
            <a:ext cx="2053314" cy="4449450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53"/>
          <p:cNvSpPr txBox="1"/>
          <p:nvPr/>
        </p:nvSpPr>
        <p:spPr>
          <a:xfrm>
            <a:off x="517675" y="524350"/>
            <a:ext cx="7000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5F6368"/>
                </a:solidFill>
                <a:latin typeface="Open Sans"/>
                <a:ea typeface="Open Sans"/>
                <a:cs typeface="Open Sans"/>
                <a:sym typeface="Open Sans"/>
              </a:rPr>
              <a:t>Wireframes digitais </a:t>
            </a:r>
            <a:endParaRPr sz="2400">
              <a:solidFill>
                <a:srgbClr val="5F636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3" name="Google Shape;273;p53"/>
          <p:cNvSpPr txBox="1"/>
          <p:nvPr/>
        </p:nvSpPr>
        <p:spPr>
          <a:xfrm>
            <a:off x="517675" y="1522550"/>
            <a:ext cx="3274200" cy="330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5F6368"/>
                </a:solidFill>
                <a:latin typeface="Open Sans"/>
                <a:ea typeface="Open Sans"/>
                <a:cs typeface="Open Sans"/>
                <a:sym typeface="Open Sans"/>
              </a:rPr>
              <a:t>A página do álbum foi imaginada para satisfazer as exigências da persona mais criteriosa. Vários tipos de informações sobre o álbum estão disponibilizadas. Para se evitar uma página cheia de informações, elas serão disponibilizadas após o usuário selecionar a seção que lhe interessar. Assim garante-se também a simplicidade.</a:t>
            </a:r>
            <a:endParaRPr/>
          </a:p>
        </p:txBody>
      </p:sp>
      <p:cxnSp>
        <p:nvCxnSpPr>
          <p:cNvPr id="274" name="Google Shape;274;p53"/>
          <p:cNvCxnSpPr/>
          <p:nvPr/>
        </p:nvCxnSpPr>
        <p:spPr>
          <a:xfrm>
            <a:off x="4698150" y="1125100"/>
            <a:ext cx="918900" cy="0"/>
          </a:xfrm>
          <a:prstGeom prst="straightConnector1">
            <a:avLst/>
          </a:prstGeom>
          <a:noFill/>
          <a:ln cap="flat" cmpd="sng" w="19050">
            <a:solidFill>
              <a:srgbClr val="FBBC04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75" name="Google Shape;275;p53"/>
          <p:cNvSpPr txBox="1"/>
          <p:nvPr/>
        </p:nvSpPr>
        <p:spPr>
          <a:xfrm>
            <a:off x="3791875" y="953500"/>
            <a:ext cx="11004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5F6368"/>
                </a:solidFill>
                <a:latin typeface="Open Sans"/>
                <a:ea typeface="Open Sans"/>
                <a:cs typeface="Open Sans"/>
                <a:sym typeface="Open Sans"/>
              </a:rPr>
              <a:t>Seções descritivas na página no álbum trazem informações sobre o álbum</a:t>
            </a:r>
            <a:endParaRPr sz="1000">
              <a:solidFill>
                <a:srgbClr val="5F636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276" name="Google Shape;276;p53"/>
          <p:cNvCxnSpPr/>
          <p:nvPr/>
        </p:nvCxnSpPr>
        <p:spPr>
          <a:xfrm rot="10800000">
            <a:off x="6960525" y="2700300"/>
            <a:ext cx="918000" cy="0"/>
          </a:xfrm>
          <a:prstGeom prst="straightConnector1">
            <a:avLst/>
          </a:prstGeom>
          <a:noFill/>
          <a:ln cap="flat" cmpd="sng" w="19050">
            <a:solidFill>
              <a:srgbClr val="FBBC04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77" name="Google Shape;277;p53"/>
          <p:cNvSpPr txBox="1"/>
          <p:nvPr/>
        </p:nvSpPr>
        <p:spPr>
          <a:xfrm>
            <a:off x="7894900" y="2071500"/>
            <a:ext cx="11004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5F6368"/>
                </a:solidFill>
                <a:latin typeface="Open Sans"/>
                <a:ea typeface="Open Sans"/>
                <a:cs typeface="Open Sans"/>
                <a:sym typeface="Open Sans"/>
              </a:rPr>
              <a:t>Estão disponíveis:</a:t>
            </a:r>
            <a:endParaRPr sz="1000">
              <a:solidFill>
                <a:srgbClr val="5F636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5F6368"/>
                </a:solidFill>
                <a:latin typeface="Open Sans"/>
                <a:ea typeface="Open Sans"/>
                <a:cs typeface="Open Sans"/>
                <a:sym typeface="Open Sans"/>
              </a:rPr>
              <a:t>Descrição</a:t>
            </a:r>
            <a:endParaRPr sz="1000">
              <a:solidFill>
                <a:srgbClr val="5F636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5F6368"/>
                </a:solidFill>
                <a:latin typeface="Open Sans"/>
                <a:ea typeface="Open Sans"/>
                <a:cs typeface="Open Sans"/>
                <a:sym typeface="Open Sans"/>
              </a:rPr>
              <a:t>Faixas</a:t>
            </a:r>
            <a:endParaRPr sz="1000">
              <a:solidFill>
                <a:srgbClr val="5F636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5F6368"/>
                </a:solidFill>
                <a:latin typeface="Open Sans"/>
                <a:ea typeface="Open Sans"/>
                <a:cs typeface="Open Sans"/>
                <a:sym typeface="Open Sans"/>
              </a:rPr>
              <a:t>Vídeos</a:t>
            </a:r>
            <a:endParaRPr sz="1000">
              <a:solidFill>
                <a:srgbClr val="5F636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5F6368"/>
                </a:solidFill>
                <a:latin typeface="Open Sans"/>
                <a:ea typeface="Open Sans"/>
                <a:cs typeface="Open Sans"/>
                <a:sym typeface="Open Sans"/>
              </a:rPr>
              <a:t>Curiosidades</a:t>
            </a:r>
            <a:endParaRPr sz="1000">
              <a:solidFill>
                <a:srgbClr val="5F636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5F6368"/>
                </a:solidFill>
                <a:latin typeface="Open Sans"/>
                <a:ea typeface="Open Sans"/>
                <a:cs typeface="Open Sans"/>
                <a:sym typeface="Open Sans"/>
              </a:rPr>
              <a:t>Comentários</a:t>
            </a:r>
            <a:endParaRPr sz="1000">
              <a:solidFill>
                <a:srgbClr val="5F636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54"/>
          <p:cNvSpPr txBox="1"/>
          <p:nvPr/>
        </p:nvSpPr>
        <p:spPr>
          <a:xfrm>
            <a:off x="517675" y="524350"/>
            <a:ext cx="4204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5F6368"/>
                </a:solidFill>
                <a:latin typeface="Open Sans"/>
                <a:ea typeface="Open Sans"/>
                <a:cs typeface="Open Sans"/>
                <a:sym typeface="Open Sans"/>
              </a:rPr>
              <a:t>Protótipo de baixa fidelidade</a:t>
            </a:r>
            <a:endParaRPr sz="2400">
              <a:solidFill>
                <a:srgbClr val="5F636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3" name="Google Shape;283;p54"/>
          <p:cNvSpPr txBox="1"/>
          <p:nvPr/>
        </p:nvSpPr>
        <p:spPr>
          <a:xfrm>
            <a:off x="532875" y="1793800"/>
            <a:ext cx="2915400" cy="13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3"/>
              </a:rPr>
              <a:t>Clique aqui</a:t>
            </a:r>
            <a:r>
              <a:rPr lang="en">
                <a:solidFill>
                  <a:srgbClr val="5F6368"/>
                </a:solidFill>
                <a:latin typeface="Open Sans"/>
                <a:ea typeface="Open Sans"/>
                <a:cs typeface="Open Sans"/>
                <a:sym typeface="Open Sans"/>
              </a:rPr>
              <a:t> para acessar o protótipo de alta fidelidade do aplicativo Einherjar.</a:t>
            </a:r>
            <a:endParaRPr>
              <a:solidFill>
                <a:srgbClr val="5F636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84" name="Google Shape;284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51615" y="524350"/>
            <a:ext cx="2003222" cy="4215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55"/>
          <p:cNvSpPr txBox="1"/>
          <p:nvPr/>
        </p:nvSpPr>
        <p:spPr>
          <a:xfrm>
            <a:off x="517675" y="448150"/>
            <a:ext cx="6155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5F6368"/>
                </a:solidFill>
                <a:latin typeface="Open Sans"/>
                <a:ea typeface="Open Sans"/>
                <a:cs typeface="Open Sans"/>
                <a:sym typeface="Open Sans"/>
              </a:rPr>
              <a:t>Estudo de usabilidade</a:t>
            </a:r>
            <a:r>
              <a:rPr lang="en" sz="2400">
                <a:solidFill>
                  <a:srgbClr val="5F6368"/>
                </a:solidFill>
                <a:latin typeface="Open Sans"/>
                <a:ea typeface="Open Sans"/>
                <a:cs typeface="Open Sans"/>
                <a:sym typeface="Open Sans"/>
              </a:rPr>
              <a:t>: descobertas</a:t>
            </a:r>
            <a:endParaRPr sz="2400">
              <a:solidFill>
                <a:srgbClr val="5F636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90" name="Google Shape;290;p55"/>
          <p:cNvSpPr txBox="1"/>
          <p:nvPr/>
        </p:nvSpPr>
        <p:spPr>
          <a:xfrm>
            <a:off x="532875" y="1050575"/>
            <a:ext cx="7873500" cy="8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5F6368"/>
                </a:solidFill>
                <a:latin typeface="Open Sans"/>
                <a:ea typeface="Open Sans"/>
                <a:cs typeface="Open Sans"/>
                <a:sym typeface="Open Sans"/>
              </a:rPr>
              <a:t>As descobertas mais importantes baseadas no depoimento dos participantes. Cada opinião contou muito para o prosseguimento de um design mais elaborado.</a:t>
            </a:r>
            <a:endParaRPr>
              <a:solidFill>
                <a:srgbClr val="5F636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5F636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91" name="Google Shape;291;p55"/>
          <p:cNvSpPr txBox="1"/>
          <p:nvPr/>
        </p:nvSpPr>
        <p:spPr>
          <a:xfrm>
            <a:off x="456675" y="2022575"/>
            <a:ext cx="3336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29900"/>
                </a:solidFill>
                <a:latin typeface="Open Sans"/>
                <a:ea typeface="Open Sans"/>
                <a:cs typeface="Open Sans"/>
                <a:sym typeface="Open Sans"/>
              </a:rPr>
              <a:t>Descobertas do primeiro estudo</a:t>
            </a:r>
            <a:endParaRPr b="1">
              <a:solidFill>
                <a:srgbClr val="F29900"/>
              </a:solidFill>
            </a:endParaRPr>
          </a:p>
        </p:txBody>
      </p:sp>
      <p:sp>
        <p:nvSpPr>
          <p:cNvPr id="292" name="Google Shape;292;p55"/>
          <p:cNvSpPr/>
          <p:nvPr/>
        </p:nvSpPr>
        <p:spPr>
          <a:xfrm>
            <a:off x="4477900" y="2422775"/>
            <a:ext cx="3775800" cy="2063700"/>
          </a:xfrm>
          <a:prstGeom prst="rect">
            <a:avLst/>
          </a:prstGeom>
          <a:solidFill>
            <a:srgbClr val="F8F9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55"/>
          <p:cNvSpPr txBox="1"/>
          <p:nvPr/>
        </p:nvSpPr>
        <p:spPr>
          <a:xfrm>
            <a:off x="4984525" y="2568500"/>
            <a:ext cx="33360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5F6368"/>
                </a:solidFill>
                <a:latin typeface="Open Sans"/>
                <a:ea typeface="Open Sans"/>
                <a:cs typeface="Open Sans"/>
                <a:sym typeface="Open Sans"/>
              </a:rPr>
              <a:t>Os usuários precisam de uma barra superior mais intuitiva</a:t>
            </a:r>
            <a:endParaRPr/>
          </a:p>
        </p:txBody>
      </p:sp>
      <p:sp>
        <p:nvSpPr>
          <p:cNvPr id="294" name="Google Shape;294;p55"/>
          <p:cNvSpPr/>
          <p:nvPr/>
        </p:nvSpPr>
        <p:spPr>
          <a:xfrm>
            <a:off x="4671550" y="2631198"/>
            <a:ext cx="274800" cy="274800"/>
          </a:xfrm>
          <a:prstGeom prst="ellipse">
            <a:avLst/>
          </a:prstGeom>
          <a:solidFill>
            <a:srgbClr val="F299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1</a:t>
            </a:r>
            <a:endParaRPr>
              <a:solidFill>
                <a:srgbClr val="FFFFFF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295" name="Google Shape;295;p55"/>
          <p:cNvSpPr txBox="1"/>
          <p:nvPr/>
        </p:nvSpPr>
        <p:spPr>
          <a:xfrm>
            <a:off x="4984525" y="3198325"/>
            <a:ext cx="33360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5F6368"/>
                </a:solidFill>
                <a:latin typeface="Open Sans"/>
                <a:ea typeface="Open Sans"/>
                <a:cs typeface="Open Sans"/>
                <a:sym typeface="Open Sans"/>
              </a:rPr>
              <a:t>Os usuários necessitam de mais ênfase no álbum em destaque</a:t>
            </a:r>
            <a:endParaRPr/>
          </a:p>
        </p:txBody>
      </p:sp>
      <p:sp>
        <p:nvSpPr>
          <p:cNvPr id="296" name="Google Shape;296;p55"/>
          <p:cNvSpPr/>
          <p:nvPr/>
        </p:nvSpPr>
        <p:spPr>
          <a:xfrm>
            <a:off x="4671550" y="3261023"/>
            <a:ext cx="274800" cy="274800"/>
          </a:xfrm>
          <a:prstGeom prst="ellipse">
            <a:avLst/>
          </a:prstGeom>
          <a:solidFill>
            <a:srgbClr val="F299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2</a:t>
            </a:r>
            <a:endParaRPr>
              <a:solidFill>
                <a:srgbClr val="FFFFFF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297" name="Google Shape;297;p55"/>
          <p:cNvSpPr txBox="1"/>
          <p:nvPr/>
        </p:nvSpPr>
        <p:spPr>
          <a:xfrm>
            <a:off x="4416900" y="2022575"/>
            <a:ext cx="3336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29900"/>
                </a:solidFill>
                <a:latin typeface="Open Sans"/>
                <a:ea typeface="Open Sans"/>
                <a:cs typeface="Open Sans"/>
                <a:sym typeface="Open Sans"/>
              </a:rPr>
              <a:t>Descobertas do segundo estudo</a:t>
            </a:r>
            <a:endParaRPr b="1">
              <a:solidFill>
                <a:srgbClr val="F29900"/>
              </a:solidFill>
            </a:endParaRPr>
          </a:p>
        </p:txBody>
      </p:sp>
      <p:sp>
        <p:nvSpPr>
          <p:cNvPr id="298" name="Google Shape;298;p55"/>
          <p:cNvSpPr txBox="1"/>
          <p:nvPr/>
        </p:nvSpPr>
        <p:spPr>
          <a:xfrm>
            <a:off x="4937363" y="3828150"/>
            <a:ext cx="33360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5F6368"/>
                </a:solidFill>
                <a:latin typeface="Open Sans"/>
                <a:ea typeface="Open Sans"/>
                <a:cs typeface="Open Sans"/>
                <a:sym typeface="Open Sans"/>
              </a:rPr>
              <a:t>Os usuários gostariam de acessar os produtos mais facilmente</a:t>
            </a:r>
            <a:endParaRPr/>
          </a:p>
        </p:txBody>
      </p:sp>
      <p:sp>
        <p:nvSpPr>
          <p:cNvPr id="299" name="Google Shape;299;p55"/>
          <p:cNvSpPr/>
          <p:nvPr/>
        </p:nvSpPr>
        <p:spPr>
          <a:xfrm>
            <a:off x="4671538" y="3890848"/>
            <a:ext cx="274800" cy="274800"/>
          </a:xfrm>
          <a:prstGeom prst="ellipse">
            <a:avLst/>
          </a:prstGeom>
          <a:solidFill>
            <a:srgbClr val="F299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3</a:t>
            </a:r>
            <a:endParaRPr>
              <a:solidFill>
                <a:srgbClr val="FFFFFF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300" name="Google Shape;300;p55"/>
          <p:cNvSpPr/>
          <p:nvPr/>
        </p:nvSpPr>
        <p:spPr>
          <a:xfrm>
            <a:off x="456675" y="2422775"/>
            <a:ext cx="3775800" cy="2063700"/>
          </a:xfrm>
          <a:prstGeom prst="rect">
            <a:avLst/>
          </a:prstGeom>
          <a:solidFill>
            <a:srgbClr val="F8F9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p55"/>
          <p:cNvSpPr txBox="1"/>
          <p:nvPr/>
        </p:nvSpPr>
        <p:spPr>
          <a:xfrm>
            <a:off x="963300" y="2568500"/>
            <a:ext cx="33360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5F6368"/>
                </a:solidFill>
                <a:latin typeface="Open Sans"/>
                <a:ea typeface="Open Sans"/>
                <a:cs typeface="Open Sans"/>
                <a:sym typeface="Open Sans"/>
              </a:rPr>
              <a:t>Os usuários gostariam de ver uma página inicial mais </a:t>
            </a:r>
            <a:r>
              <a:rPr lang="en">
                <a:solidFill>
                  <a:srgbClr val="5F6368"/>
                </a:solidFill>
                <a:latin typeface="Open Sans"/>
                <a:ea typeface="Open Sans"/>
                <a:cs typeface="Open Sans"/>
                <a:sym typeface="Open Sans"/>
              </a:rPr>
              <a:t>auto explicativa</a:t>
            </a:r>
            <a:endParaRPr/>
          </a:p>
        </p:txBody>
      </p:sp>
      <p:sp>
        <p:nvSpPr>
          <p:cNvPr id="302" name="Google Shape;302;p55"/>
          <p:cNvSpPr/>
          <p:nvPr/>
        </p:nvSpPr>
        <p:spPr>
          <a:xfrm>
            <a:off x="650325" y="2631198"/>
            <a:ext cx="274800" cy="274800"/>
          </a:xfrm>
          <a:prstGeom prst="ellipse">
            <a:avLst/>
          </a:prstGeom>
          <a:solidFill>
            <a:srgbClr val="F299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1</a:t>
            </a:r>
            <a:endParaRPr>
              <a:solidFill>
                <a:srgbClr val="FFFFFF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303" name="Google Shape;303;p55"/>
          <p:cNvSpPr txBox="1"/>
          <p:nvPr/>
        </p:nvSpPr>
        <p:spPr>
          <a:xfrm>
            <a:off x="963300" y="3198325"/>
            <a:ext cx="33360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5F6368"/>
                </a:solidFill>
                <a:latin typeface="Open Sans"/>
                <a:ea typeface="Open Sans"/>
                <a:cs typeface="Open Sans"/>
                <a:sym typeface="Open Sans"/>
              </a:rPr>
              <a:t>Os usuários querem mudar o idioma mais facilmente</a:t>
            </a:r>
            <a:endParaRPr/>
          </a:p>
        </p:txBody>
      </p:sp>
      <p:sp>
        <p:nvSpPr>
          <p:cNvPr id="304" name="Google Shape;304;p55"/>
          <p:cNvSpPr/>
          <p:nvPr/>
        </p:nvSpPr>
        <p:spPr>
          <a:xfrm>
            <a:off x="650325" y="3261023"/>
            <a:ext cx="274800" cy="274800"/>
          </a:xfrm>
          <a:prstGeom prst="ellipse">
            <a:avLst/>
          </a:prstGeom>
          <a:solidFill>
            <a:srgbClr val="F299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2</a:t>
            </a:r>
            <a:endParaRPr>
              <a:solidFill>
                <a:srgbClr val="FFFFFF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305" name="Google Shape;305;p55"/>
          <p:cNvSpPr txBox="1"/>
          <p:nvPr/>
        </p:nvSpPr>
        <p:spPr>
          <a:xfrm>
            <a:off x="916138" y="3828150"/>
            <a:ext cx="33360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5F6368"/>
                </a:solidFill>
                <a:latin typeface="Open Sans"/>
                <a:ea typeface="Open Sans"/>
                <a:cs typeface="Open Sans"/>
                <a:sym typeface="Open Sans"/>
              </a:rPr>
              <a:t>Os usuários precisam ter uma página de produto mais intuitiva</a:t>
            </a:r>
            <a:endParaRPr/>
          </a:p>
        </p:txBody>
      </p:sp>
      <p:sp>
        <p:nvSpPr>
          <p:cNvPr id="306" name="Google Shape;306;p55"/>
          <p:cNvSpPr/>
          <p:nvPr/>
        </p:nvSpPr>
        <p:spPr>
          <a:xfrm>
            <a:off x="650313" y="3890848"/>
            <a:ext cx="274800" cy="274800"/>
          </a:xfrm>
          <a:prstGeom prst="ellipse">
            <a:avLst/>
          </a:prstGeom>
          <a:solidFill>
            <a:srgbClr val="F299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3</a:t>
            </a:r>
            <a:endParaRPr>
              <a:solidFill>
                <a:srgbClr val="FFFFFF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4A853"/>
        </a:solidFill>
      </p:bgPr>
    </p:bg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56"/>
          <p:cNvSpPr txBox="1"/>
          <p:nvPr/>
        </p:nvSpPr>
        <p:spPr>
          <a:xfrm>
            <a:off x="3721275" y="2048400"/>
            <a:ext cx="39900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Char char="●"/>
            </a:pPr>
            <a:r>
              <a:rPr lang="en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Mockups</a:t>
            </a:r>
            <a:endParaRPr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Char char="●"/>
            </a:pPr>
            <a:r>
              <a:rPr lang="en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Protótipo de alta fidelidade</a:t>
            </a:r>
            <a:endParaRPr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Char char="●"/>
            </a:pPr>
            <a:r>
              <a:rPr lang="en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Acessibilidade</a:t>
            </a:r>
            <a:endParaRPr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12" name="Google Shape;312;p56"/>
          <p:cNvSpPr txBox="1"/>
          <p:nvPr/>
        </p:nvSpPr>
        <p:spPr>
          <a:xfrm>
            <a:off x="-468875" y="2082300"/>
            <a:ext cx="3704400" cy="9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Refinando</a:t>
            </a:r>
            <a:endParaRPr sz="24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 design</a:t>
            </a:r>
            <a:endParaRPr sz="24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313" name="Google Shape;313;p56"/>
          <p:cNvCxnSpPr/>
          <p:nvPr/>
        </p:nvCxnSpPr>
        <p:spPr>
          <a:xfrm>
            <a:off x="3460100" y="1032150"/>
            <a:ext cx="36600" cy="307920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57"/>
          <p:cNvSpPr txBox="1"/>
          <p:nvPr/>
        </p:nvSpPr>
        <p:spPr>
          <a:xfrm>
            <a:off x="517675" y="524350"/>
            <a:ext cx="1589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5F6368"/>
                </a:solidFill>
                <a:latin typeface="Open Sans"/>
                <a:ea typeface="Open Sans"/>
                <a:cs typeface="Open Sans"/>
                <a:sym typeface="Open Sans"/>
              </a:rPr>
              <a:t>Mockups</a:t>
            </a:r>
            <a:endParaRPr sz="2400">
              <a:solidFill>
                <a:srgbClr val="5F636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19" name="Google Shape;319;p57"/>
          <p:cNvSpPr txBox="1"/>
          <p:nvPr/>
        </p:nvSpPr>
        <p:spPr>
          <a:xfrm>
            <a:off x="517675" y="1522550"/>
            <a:ext cx="2421300" cy="330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5F6368"/>
                </a:solidFill>
                <a:latin typeface="Open Sans"/>
                <a:ea typeface="Open Sans"/>
                <a:cs typeface="Open Sans"/>
                <a:sym typeface="Open Sans"/>
              </a:rPr>
              <a:t>Baseando-se em algumas</a:t>
            </a:r>
            <a:r>
              <a:rPr lang="en">
                <a:solidFill>
                  <a:srgbClr val="5F6368"/>
                </a:solidFill>
                <a:latin typeface="Open Sans"/>
                <a:ea typeface="Open Sans"/>
                <a:cs typeface="Open Sans"/>
                <a:sym typeface="Open Sans"/>
              </a:rPr>
              <a:t> dificuldades apresentadas no segundo estudo de usabilidade, a página inicial recebeu algumas alterações para tornar a experiência mais fácil tanto para novos usuários quanto para melhorar a acessibilidade.</a:t>
            </a:r>
            <a:endParaRPr>
              <a:solidFill>
                <a:srgbClr val="5F636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20" name="Google Shape;320;p57"/>
          <p:cNvCxnSpPr/>
          <p:nvPr/>
        </p:nvCxnSpPr>
        <p:spPr>
          <a:xfrm>
            <a:off x="5749763" y="2550650"/>
            <a:ext cx="812100" cy="0"/>
          </a:xfrm>
          <a:prstGeom prst="straightConnector1">
            <a:avLst/>
          </a:prstGeom>
          <a:noFill/>
          <a:ln cap="flat" cmpd="sng" w="28575">
            <a:solidFill>
              <a:srgbClr val="34A853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21" name="Google Shape;321;p57"/>
          <p:cNvSpPr txBox="1"/>
          <p:nvPr/>
        </p:nvSpPr>
        <p:spPr>
          <a:xfrm>
            <a:off x="3361350" y="548500"/>
            <a:ext cx="24213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34A853"/>
                </a:solidFill>
                <a:latin typeface="Open Sans"/>
                <a:ea typeface="Open Sans"/>
                <a:cs typeface="Open Sans"/>
                <a:sym typeface="Open Sans"/>
              </a:rPr>
              <a:t>Antes do estudo de usabilidade</a:t>
            </a:r>
            <a:endParaRPr sz="1200">
              <a:solidFill>
                <a:srgbClr val="34A85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967D2"/>
              </a:solidFill>
            </a:endParaRPr>
          </a:p>
        </p:txBody>
      </p:sp>
      <p:sp>
        <p:nvSpPr>
          <p:cNvPr id="322" name="Google Shape;322;p57"/>
          <p:cNvSpPr txBox="1"/>
          <p:nvPr/>
        </p:nvSpPr>
        <p:spPr>
          <a:xfrm>
            <a:off x="6364975" y="548500"/>
            <a:ext cx="26373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34A853"/>
                </a:solidFill>
                <a:latin typeface="Open Sans"/>
                <a:ea typeface="Open Sans"/>
                <a:cs typeface="Open Sans"/>
                <a:sym typeface="Open Sans"/>
              </a:rPr>
              <a:t>Depois do estudo de usabilidade</a:t>
            </a:r>
            <a:endParaRPr sz="1200">
              <a:solidFill>
                <a:srgbClr val="34A85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967D2"/>
              </a:solidFill>
            </a:endParaRPr>
          </a:p>
        </p:txBody>
      </p:sp>
      <p:pic>
        <p:nvPicPr>
          <p:cNvPr id="323" name="Google Shape;323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78213" y="963500"/>
            <a:ext cx="1787575" cy="3771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89826" y="963500"/>
            <a:ext cx="1787575" cy="37716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58"/>
          <p:cNvSpPr txBox="1"/>
          <p:nvPr/>
        </p:nvSpPr>
        <p:spPr>
          <a:xfrm>
            <a:off x="517675" y="524350"/>
            <a:ext cx="1676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5F6368"/>
                </a:solidFill>
                <a:latin typeface="Open Sans"/>
                <a:ea typeface="Open Sans"/>
                <a:cs typeface="Open Sans"/>
                <a:sym typeface="Open Sans"/>
              </a:rPr>
              <a:t>Mockups</a:t>
            </a:r>
            <a:endParaRPr sz="2400">
              <a:solidFill>
                <a:srgbClr val="5F636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30" name="Google Shape;330;p58"/>
          <p:cNvSpPr txBox="1"/>
          <p:nvPr/>
        </p:nvSpPr>
        <p:spPr>
          <a:xfrm>
            <a:off x="517675" y="1522550"/>
            <a:ext cx="2421300" cy="36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5F6368"/>
                </a:solidFill>
                <a:latin typeface="Open Sans"/>
                <a:ea typeface="Open Sans"/>
                <a:cs typeface="Open Sans"/>
                <a:sym typeface="Open Sans"/>
              </a:rPr>
              <a:t>O menu foi outra parte que recebeu mais atenção após o segundo estudo de acessibilidade. Praticamente inalterado desde a versão de baixa fidelidade, recebeu novos recursos baseados nos depoimentos e um visual mais agradável.</a:t>
            </a:r>
            <a:endParaRPr>
              <a:solidFill>
                <a:srgbClr val="5F636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31" name="Google Shape;331;p58"/>
          <p:cNvCxnSpPr/>
          <p:nvPr/>
        </p:nvCxnSpPr>
        <p:spPr>
          <a:xfrm>
            <a:off x="5749763" y="2550650"/>
            <a:ext cx="812100" cy="0"/>
          </a:xfrm>
          <a:prstGeom prst="straightConnector1">
            <a:avLst/>
          </a:prstGeom>
          <a:noFill/>
          <a:ln cap="flat" cmpd="sng" w="28575">
            <a:solidFill>
              <a:srgbClr val="34A853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32" name="Google Shape;332;p58"/>
          <p:cNvSpPr txBox="1"/>
          <p:nvPr/>
        </p:nvSpPr>
        <p:spPr>
          <a:xfrm>
            <a:off x="3361350" y="548500"/>
            <a:ext cx="24213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34A853"/>
                </a:solidFill>
                <a:latin typeface="Open Sans"/>
                <a:ea typeface="Open Sans"/>
                <a:cs typeface="Open Sans"/>
                <a:sym typeface="Open Sans"/>
              </a:rPr>
              <a:t>Antes do estudo de usabilidade</a:t>
            </a:r>
            <a:endParaRPr sz="1200">
              <a:solidFill>
                <a:srgbClr val="34A85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967D2"/>
              </a:solidFill>
            </a:endParaRPr>
          </a:p>
        </p:txBody>
      </p:sp>
      <p:sp>
        <p:nvSpPr>
          <p:cNvPr id="333" name="Google Shape;333;p58"/>
          <p:cNvSpPr txBox="1"/>
          <p:nvPr/>
        </p:nvSpPr>
        <p:spPr>
          <a:xfrm>
            <a:off x="6364975" y="548500"/>
            <a:ext cx="26373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34A853"/>
                </a:solidFill>
                <a:latin typeface="Open Sans"/>
                <a:ea typeface="Open Sans"/>
                <a:cs typeface="Open Sans"/>
                <a:sym typeface="Open Sans"/>
              </a:rPr>
              <a:t>Depois do estudo de usabilidade</a:t>
            </a:r>
            <a:endParaRPr sz="1200">
              <a:solidFill>
                <a:srgbClr val="34A85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967D2"/>
              </a:solidFill>
            </a:endParaRPr>
          </a:p>
        </p:txBody>
      </p:sp>
      <p:pic>
        <p:nvPicPr>
          <p:cNvPr id="334" name="Google Shape;334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78213" y="963500"/>
            <a:ext cx="1787575" cy="3771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89826" y="963500"/>
            <a:ext cx="1787575" cy="37716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41"/>
          <p:cNvSpPr txBox="1"/>
          <p:nvPr/>
        </p:nvSpPr>
        <p:spPr>
          <a:xfrm>
            <a:off x="1231075" y="1604200"/>
            <a:ext cx="4086000" cy="12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285F4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O produto:</a:t>
            </a:r>
            <a:r>
              <a:rPr lang="en">
                <a:solidFill>
                  <a:srgbClr val="4285F4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</a:t>
            </a:r>
            <a:endParaRPr>
              <a:solidFill>
                <a:srgbClr val="4285F4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5F6368"/>
                </a:solidFill>
                <a:latin typeface="Open Sans"/>
                <a:ea typeface="Open Sans"/>
                <a:cs typeface="Open Sans"/>
                <a:sym typeface="Open Sans"/>
              </a:rPr>
              <a:t>Um aplicativo voltado para a pré-venda de álbum para uma banda fictícia de folk metal, chamada de “Einherjar”</a:t>
            </a:r>
            <a:endParaRPr b="1" sz="1200">
              <a:solidFill>
                <a:srgbClr val="1967D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2" name="Google Shape;162;p41"/>
          <p:cNvSpPr txBox="1"/>
          <p:nvPr/>
        </p:nvSpPr>
        <p:spPr>
          <a:xfrm>
            <a:off x="517675" y="524350"/>
            <a:ext cx="3274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5F6368"/>
                </a:solidFill>
                <a:latin typeface="Open Sans"/>
                <a:ea typeface="Open Sans"/>
                <a:cs typeface="Open Sans"/>
                <a:sym typeface="Open Sans"/>
              </a:rPr>
              <a:t>Visão Geral do Projeto</a:t>
            </a:r>
            <a:endParaRPr sz="2400">
              <a:solidFill>
                <a:srgbClr val="5F636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3" name="Google Shape;163;p41"/>
          <p:cNvSpPr/>
          <p:nvPr/>
        </p:nvSpPr>
        <p:spPr>
          <a:xfrm>
            <a:off x="517675" y="1604200"/>
            <a:ext cx="513300" cy="5133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41"/>
          <p:cNvSpPr txBox="1"/>
          <p:nvPr/>
        </p:nvSpPr>
        <p:spPr>
          <a:xfrm>
            <a:off x="1231075" y="3172985"/>
            <a:ext cx="34461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4285F4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Duração do projeto</a:t>
            </a:r>
            <a:r>
              <a:rPr lang="en">
                <a:solidFill>
                  <a:srgbClr val="4285F4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:</a:t>
            </a:r>
            <a:endParaRPr>
              <a:solidFill>
                <a:srgbClr val="1967D2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5F6368"/>
                </a:solidFill>
                <a:latin typeface="Open Sans"/>
                <a:ea typeface="Open Sans"/>
                <a:cs typeface="Open Sans"/>
                <a:sym typeface="Open Sans"/>
              </a:rPr>
              <a:t>Setembro a dezembro de 2022 (4 meses)</a:t>
            </a:r>
            <a:endParaRPr b="1" sz="1200">
              <a:solidFill>
                <a:srgbClr val="4285F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5" name="Google Shape;165;p41"/>
          <p:cNvSpPr/>
          <p:nvPr/>
        </p:nvSpPr>
        <p:spPr>
          <a:xfrm>
            <a:off x="517675" y="3172985"/>
            <a:ext cx="513300" cy="5133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41"/>
          <p:cNvSpPr/>
          <p:nvPr/>
        </p:nvSpPr>
        <p:spPr>
          <a:xfrm>
            <a:off x="643388" y="3299236"/>
            <a:ext cx="261874" cy="260801"/>
          </a:xfrm>
          <a:custGeom>
            <a:rect b="b" l="l" r="r" t="t"/>
            <a:pathLst>
              <a:path extrusionOk="0" h="1045" w="1048">
                <a:moveTo>
                  <a:pt x="522" y="0"/>
                </a:moveTo>
                <a:cubicBezTo>
                  <a:pt x="234" y="0"/>
                  <a:pt x="0" y="234"/>
                  <a:pt x="0" y="522"/>
                </a:cubicBezTo>
                <a:cubicBezTo>
                  <a:pt x="0" y="810"/>
                  <a:pt x="234" y="1044"/>
                  <a:pt x="522" y="1044"/>
                </a:cubicBezTo>
                <a:cubicBezTo>
                  <a:pt x="810" y="1044"/>
                  <a:pt x="1044" y="810"/>
                  <a:pt x="1044" y="522"/>
                </a:cubicBezTo>
                <a:cubicBezTo>
                  <a:pt x="1047" y="234"/>
                  <a:pt x="812" y="0"/>
                  <a:pt x="522" y="0"/>
                </a:cubicBezTo>
                <a:close/>
                <a:moveTo>
                  <a:pt x="525" y="940"/>
                </a:moveTo>
                <a:cubicBezTo>
                  <a:pt x="293" y="940"/>
                  <a:pt x="107" y="754"/>
                  <a:pt x="107" y="522"/>
                </a:cubicBezTo>
                <a:cubicBezTo>
                  <a:pt x="107" y="291"/>
                  <a:pt x="293" y="104"/>
                  <a:pt x="525" y="104"/>
                </a:cubicBezTo>
                <a:cubicBezTo>
                  <a:pt x="756" y="104"/>
                  <a:pt x="942" y="290"/>
                  <a:pt x="942" y="522"/>
                </a:cubicBezTo>
                <a:cubicBezTo>
                  <a:pt x="942" y="753"/>
                  <a:pt x="753" y="940"/>
                  <a:pt x="525" y="940"/>
                </a:cubicBezTo>
                <a:close/>
                <a:moveTo>
                  <a:pt x="471" y="259"/>
                </a:moveTo>
                <a:lnTo>
                  <a:pt x="471" y="573"/>
                </a:lnTo>
                <a:lnTo>
                  <a:pt x="745" y="736"/>
                </a:lnTo>
                <a:lnTo>
                  <a:pt x="784" y="671"/>
                </a:lnTo>
                <a:lnTo>
                  <a:pt x="550" y="533"/>
                </a:lnTo>
                <a:lnTo>
                  <a:pt x="550" y="259"/>
                </a:lnTo>
                <a:lnTo>
                  <a:pt x="471" y="25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41"/>
          <p:cNvSpPr/>
          <p:nvPr/>
        </p:nvSpPr>
        <p:spPr>
          <a:xfrm>
            <a:off x="610514" y="1752262"/>
            <a:ext cx="327623" cy="217176"/>
          </a:xfrm>
          <a:custGeom>
            <a:rect b="b" l="l" r="r" t="t"/>
            <a:pathLst>
              <a:path extrusionOk="0" h="765" w="1149">
                <a:moveTo>
                  <a:pt x="191" y="96"/>
                </a:moveTo>
                <a:lnTo>
                  <a:pt x="1052" y="96"/>
                </a:lnTo>
                <a:lnTo>
                  <a:pt x="1052" y="0"/>
                </a:lnTo>
                <a:lnTo>
                  <a:pt x="191" y="0"/>
                </a:lnTo>
                <a:cubicBezTo>
                  <a:pt x="138" y="0"/>
                  <a:pt x="95" y="42"/>
                  <a:pt x="95" y="96"/>
                </a:cubicBezTo>
                <a:lnTo>
                  <a:pt x="95" y="621"/>
                </a:lnTo>
                <a:lnTo>
                  <a:pt x="0" y="621"/>
                </a:lnTo>
                <a:lnTo>
                  <a:pt x="0" y="764"/>
                </a:lnTo>
                <a:lnTo>
                  <a:pt x="668" y="764"/>
                </a:lnTo>
                <a:lnTo>
                  <a:pt x="668" y="621"/>
                </a:lnTo>
                <a:lnTo>
                  <a:pt x="191" y="621"/>
                </a:lnTo>
                <a:lnTo>
                  <a:pt x="191" y="96"/>
                </a:lnTo>
                <a:close/>
                <a:moveTo>
                  <a:pt x="1100" y="189"/>
                </a:moveTo>
                <a:lnTo>
                  <a:pt x="812" y="189"/>
                </a:lnTo>
                <a:cubicBezTo>
                  <a:pt x="787" y="189"/>
                  <a:pt x="764" y="211"/>
                  <a:pt x="764" y="237"/>
                </a:cubicBezTo>
                <a:lnTo>
                  <a:pt x="764" y="714"/>
                </a:lnTo>
                <a:cubicBezTo>
                  <a:pt x="764" y="739"/>
                  <a:pt x="787" y="762"/>
                  <a:pt x="812" y="762"/>
                </a:cubicBezTo>
                <a:lnTo>
                  <a:pt x="1100" y="762"/>
                </a:lnTo>
                <a:cubicBezTo>
                  <a:pt x="1126" y="762"/>
                  <a:pt x="1148" y="739"/>
                  <a:pt x="1148" y="714"/>
                </a:cubicBezTo>
                <a:lnTo>
                  <a:pt x="1148" y="237"/>
                </a:lnTo>
                <a:cubicBezTo>
                  <a:pt x="1145" y="211"/>
                  <a:pt x="1126" y="189"/>
                  <a:pt x="1100" y="189"/>
                </a:cubicBezTo>
                <a:close/>
                <a:moveTo>
                  <a:pt x="1052" y="621"/>
                </a:moveTo>
                <a:lnTo>
                  <a:pt x="860" y="621"/>
                </a:lnTo>
                <a:lnTo>
                  <a:pt x="860" y="285"/>
                </a:lnTo>
                <a:lnTo>
                  <a:pt x="1052" y="285"/>
                </a:lnTo>
                <a:lnTo>
                  <a:pt x="1052" y="62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8" name="Google Shape;168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32785" y="638725"/>
            <a:ext cx="1949189" cy="410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59"/>
          <p:cNvSpPr txBox="1"/>
          <p:nvPr/>
        </p:nvSpPr>
        <p:spPr>
          <a:xfrm>
            <a:off x="517675" y="524350"/>
            <a:ext cx="7000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5F6368"/>
                </a:solidFill>
                <a:latin typeface="Open Sans"/>
                <a:ea typeface="Open Sans"/>
                <a:cs typeface="Open Sans"/>
                <a:sym typeface="Open Sans"/>
              </a:rPr>
              <a:t>Mockups</a:t>
            </a:r>
            <a:endParaRPr sz="2400">
              <a:solidFill>
                <a:srgbClr val="5F636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41" name="Google Shape;341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8225" y="1413673"/>
            <a:ext cx="1504471" cy="317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5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59012" y="1413673"/>
            <a:ext cx="1504471" cy="317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5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55175" y="1447848"/>
            <a:ext cx="1504471" cy="317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5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51337" y="1447848"/>
            <a:ext cx="1504471" cy="317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60"/>
          <p:cNvSpPr txBox="1"/>
          <p:nvPr/>
        </p:nvSpPr>
        <p:spPr>
          <a:xfrm>
            <a:off x="517675" y="524350"/>
            <a:ext cx="39567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5F6368"/>
                </a:solidFill>
                <a:latin typeface="Open Sans"/>
                <a:ea typeface="Open Sans"/>
                <a:cs typeface="Open Sans"/>
                <a:sym typeface="Open Sans"/>
              </a:rPr>
              <a:t>Protótipo de alta fidelidade</a:t>
            </a:r>
            <a:endParaRPr sz="2400">
              <a:solidFill>
                <a:srgbClr val="5F636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50" name="Google Shape;350;p60"/>
          <p:cNvSpPr txBox="1"/>
          <p:nvPr/>
        </p:nvSpPr>
        <p:spPr>
          <a:xfrm>
            <a:off x="532875" y="1793800"/>
            <a:ext cx="23535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3"/>
              </a:rPr>
              <a:t>Clique aqui</a:t>
            </a:r>
            <a:r>
              <a:rPr lang="en">
                <a:solidFill>
                  <a:srgbClr val="5F6368"/>
                </a:solidFill>
                <a:latin typeface="Open Sans"/>
                <a:ea typeface="Open Sans"/>
                <a:cs typeface="Open Sans"/>
                <a:sym typeface="Open Sans"/>
              </a:rPr>
              <a:t> para acessar o protótipo de alta fidelidade do aplicativo Einherjar.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51" name="Google Shape;351;p60"/>
          <p:cNvSpPr txBox="1"/>
          <p:nvPr/>
        </p:nvSpPr>
        <p:spPr>
          <a:xfrm>
            <a:off x="6011725" y="2110050"/>
            <a:ext cx="13323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F6368"/>
                </a:solidFill>
                <a:latin typeface="Open Sans"/>
                <a:ea typeface="Open Sans"/>
                <a:cs typeface="Open Sans"/>
                <a:sym typeface="Open Sans"/>
              </a:rPr>
              <a:t>Screenshot of prototype with connections or prototype GIF</a:t>
            </a:r>
            <a:endParaRPr sz="1200">
              <a:solidFill>
                <a:srgbClr val="5F636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52" name="Google Shape;352;p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51615" y="524350"/>
            <a:ext cx="2003222" cy="4215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61"/>
          <p:cNvSpPr txBox="1"/>
          <p:nvPr/>
        </p:nvSpPr>
        <p:spPr>
          <a:xfrm>
            <a:off x="517675" y="524350"/>
            <a:ext cx="7000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5F6368"/>
                </a:solidFill>
                <a:latin typeface="Open Sans"/>
                <a:ea typeface="Open Sans"/>
                <a:cs typeface="Open Sans"/>
                <a:sym typeface="Open Sans"/>
              </a:rPr>
              <a:t>Considerações de acessibilidade</a:t>
            </a:r>
            <a:endParaRPr sz="2400">
              <a:solidFill>
                <a:srgbClr val="5F636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58" name="Google Shape;358;p61"/>
          <p:cNvSpPr/>
          <p:nvPr/>
        </p:nvSpPr>
        <p:spPr>
          <a:xfrm>
            <a:off x="517675" y="1472325"/>
            <a:ext cx="2436300" cy="3174300"/>
          </a:xfrm>
          <a:prstGeom prst="rect">
            <a:avLst/>
          </a:prstGeom>
          <a:solidFill>
            <a:srgbClr val="F8F9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" name="Google Shape;359;p61"/>
          <p:cNvSpPr txBox="1"/>
          <p:nvPr/>
        </p:nvSpPr>
        <p:spPr>
          <a:xfrm>
            <a:off x="711325" y="1917800"/>
            <a:ext cx="2049000" cy="16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F6368"/>
                </a:solidFill>
                <a:latin typeface="Open Sans"/>
                <a:ea typeface="Open Sans"/>
                <a:cs typeface="Open Sans"/>
                <a:sym typeface="Open Sans"/>
              </a:rPr>
              <a:t>A paleta de cores escolhida foi adaptada para proporcionar melhor contraste, contribuindo para melhor experiência das pessoas com dificuldade visual.</a:t>
            </a:r>
            <a:endParaRPr sz="1200"/>
          </a:p>
        </p:txBody>
      </p:sp>
      <p:sp>
        <p:nvSpPr>
          <p:cNvPr id="360" name="Google Shape;360;p61"/>
          <p:cNvSpPr/>
          <p:nvPr/>
        </p:nvSpPr>
        <p:spPr>
          <a:xfrm>
            <a:off x="3175275" y="1472325"/>
            <a:ext cx="2436300" cy="3174300"/>
          </a:xfrm>
          <a:prstGeom prst="rect">
            <a:avLst/>
          </a:prstGeom>
          <a:solidFill>
            <a:srgbClr val="F8F9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" name="Google Shape;361;p61"/>
          <p:cNvSpPr txBox="1"/>
          <p:nvPr/>
        </p:nvSpPr>
        <p:spPr>
          <a:xfrm>
            <a:off x="3368925" y="1917800"/>
            <a:ext cx="2049000" cy="185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F6368"/>
                </a:solidFill>
                <a:latin typeface="Open Sans"/>
                <a:ea typeface="Open Sans"/>
                <a:cs typeface="Open Sans"/>
                <a:sym typeface="Open Sans"/>
              </a:rPr>
              <a:t>O uso da combinação de ícones com escrita amplia as possibilidades para pessoas tanto com dificuldade para entender os ícones quanto para aqueles com dificuldade para ler.</a:t>
            </a:r>
            <a:endParaRPr sz="1200"/>
          </a:p>
        </p:txBody>
      </p:sp>
      <p:sp>
        <p:nvSpPr>
          <p:cNvPr id="362" name="Google Shape;362;p61"/>
          <p:cNvSpPr/>
          <p:nvPr/>
        </p:nvSpPr>
        <p:spPr>
          <a:xfrm>
            <a:off x="5832875" y="1472325"/>
            <a:ext cx="2436300" cy="3174300"/>
          </a:xfrm>
          <a:prstGeom prst="rect">
            <a:avLst/>
          </a:prstGeom>
          <a:solidFill>
            <a:srgbClr val="F8F9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" name="Google Shape;363;p61"/>
          <p:cNvSpPr txBox="1"/>
          <p:nvPr/>
        </p:nvSpPr>
        <p:spPr>
          <a:xfrm>
            <a:off x="6026525" y="1917800"/>
            <a:ext cx="2049000" cy="22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F6368"/>
                </a:solidFill>
                <a:latin typeface="Open Sans"/>
                <a:ea typeface="Open Sans"/>
                <a:cs typeface="Open Sans"/>
                <a:sym typeface="Open Sans"/>
              </a:rPr>
              <a:t>Há alguns dos idiomas mais falados no mundo disponíveis para que os usuários se sintam mais à vontade. O ícone é uma bandeira, para aumentar a chance de um não falante da língua encontrar os idiomas disponíveis.</a:t>
            </a:r>
            <a:endParaRPr sz="1200"/>
          </a:p>
        </p:txBody>
      </p:sp>
      <p:sp>
        <p:nvSpPr>
          <p:cNvPr id="364" name="Google Shape;364;p61"/>
          <p:cNvSpPr/>
          <p:nvPr/>
        </p:nvSpPr>
        <p:spPr>
          <a:xfrm>
            <a:off x="1479175" y="1233971"/>
            <a:ext cx="513300" cy="513300"/>
          </a:xfrm>
          <a:prstGeom prst="ellipse">
            <a:avLst/>
          </a:prstGeom>
          <a:solidFill>
            <a:srgbClr val="34A853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1</a:t>
            </a:r>
            <a:endParaRPr sz="2200">
              <a:solidFill>
                <a:srgbClr val="FFFFFF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365" name="Google Shape;365;p61"/>
          <p:cNvSpPr/>
          <p:nvPr/>
        </p:nvSpPr>
        <p:spPr>
          <a:xfrm>
            <a:off x="4136775" y="1233971"/>
            <a:ext cx="513300" cy="513300"/>
          </a:xfrm>
          <a:prstGeom prst="ellipse">
            <a:avLst/>
          </a:prstGeom>
          <a:solidFill>
            <a:srgbClr val="34A853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2</a:t>
            </a:r>
            <a:endParaRPr sz="2200">
              <a:solidFill>
                <a:srgbClr val="FFFFFF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366" name="Google Shape;366;p61"/>
          <p:cNvSpPr/>
          <p:nvPr/>
        </p:nvSpPr>
        <p:spPr>
          <a:xfrm>
            <a:off x="6794375" y="1233971"/>
            <a:ext cx="513300" cy="513300"/>
          </a:xfrm>
          <a:prstGeom prst="ellipse">
            <a:avLst/>
          </a:prstGeom>
          <a:solidFill>
            <a:srgbClr val="34A853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3</a:t>
            </a:r>
            <a:endParaRPr sz="2200">
              <a:solidFill>
                <a:srgbClr val="FFFFFF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F6368"/>
        </a:solidFill>
      </p:bgPr>
    </p:bg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62"/>
          <p:cNvSpPr txBox="1"/>
          <p:nvPr/>
        </p:nvSpPr>
        <p:spPr>
          <a:xfrm>
            <a:off x="3721275" y="2210100"/>
            <a:ext cx="22755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Char char="●"/>
            </a:pPr>
            <a:r>
              <a:rPr lang="en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Aprendizado</a:t>
            </a:r>
            <a:endParaRPr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Char char="●"/>
            </a:pPr>
            <a:r>
              <a:rPr lang="en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Próximos passos</a:t>
            </a:r>
            <a:endParaRPr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72" name="Google Shape;372;p62"/>
          <p:cNvSpPr txBox="1"/>
          <p:nvPr/>
        </p:nvSpPr>
        <p:spPr>
          <a:xfrm>
            <a:off x="-468875" y="2294700"/>
            <a:ext cx="3704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Indo além</a:t>
            </a:r>
            <a:endParaRPr sz="24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373" name="Google Shape;373;p62"/>
          <p:cNvCxnSpPr/>
          <p:nvPr/>
        </p:nvCxnSpPr>
        <p:spPr>
          <a:xfrm>
            <a:off x="3460100" y="1032150"/>
            <a:ext cx="36600" cy="307920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63"/>
          <p:cNvSpPr txBox="1"/>
          <p:nvPr/>
        </p:nvSpPr>
        <p:spPr>
          <a:xfrm>
            <a:off x="517675" y="524338"/>
            <a:ext cx="4931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5F6368"/>
                </a:solidFill>
                <a:latin typeface="Open Sans"/>
                <a:ea typeface="Open Sans"/>
                <a:cs typeface="Open Sans"/>
                <a:sym typeface="Open Sans"/>
              </a:rPr>
              <a:t>Aprendizado</a:t>
            </a:r>
            <a:endParaRPr sz="2400">
              <a:solidFill>
                <a:srgbClr val="5F636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79" name="Google Shape;379;p63"/>
          <p:cNvSpPr txBox="1"/>
          <p:nvPr/>
        </p:nvSpPr>
        <p:spPr>
          <a:xfrm>
            <a:off x="539600" y="2237975"/>
            <a:ext cx="3446100" cy="23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5F636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Impacto: </a:t>
            </a:r>
            <a:endParaRPr>
              <a:solidFill>
                <a:srgbClr val="5F6368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F6368"/>
                </a:solidFill>
                <a:latin typeface="Open Sans"/>
                <a:ea typeface="Open Sans"/>
                <a:cs typeface="Open Sans"/>
                <a:sym typeface="Open Sans"/>
              </a:rPr>
              <a:t>O aplicativo cumpre com as expectativas iniciais das personas. Pode-se notar que tem muitas informações para os usuários mais exigentes e é simples por resumir os elementos das páginas, proporcionando um fluxo mais intuitivo juntamente com a leitura fluida em cada página.</a:t>
            </a:r>
            <a:endParaRPr b="1" sz="1200">
              <a:solidFill>
                <a:srgbClr val="1967D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80" name="Google Shape;380;p63"/>
          <p:cNvSpPr/>
          <p:nvPr/>
        </p:nvSpPr>
        <p:spPr>
          <a:xfrm>
            <a:off x="539600" y="1534000"/>
            <a:ext cx="513300" cy="513300"/>
          </a:xfrm>
          <a:prstGeom prst="ellipse">
            <a:avLst/>
          </a:prstGeom>
          <a:solidFill>
            <a:srgbClr val="5F636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1" name="Google Shape;381;p63"/>
          <p:cNvSpPr txBox="1"/>
          <p:nvPr/>
        </p:nvSpPr>
        <p:spPr>
          <a:xfrm>
            <a:off x="4495800" y="2237975"/>
            <a:ext cx="4192500" cy="290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5F636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O que eu aprendi:</a:t>
            </a:r>
            <a:endParaRPr>
              <a:solidFill>
                <a:srgbClr val="5F6368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5F6368"/>
                </a:solidFill>
                <a:latin typeface="Open Sans"/>
                <a:ea typeface="Open Sans"/>
                <a:cs typeface="Open Sans"/>
                <a:sym typeface="Open Sans"/>
              </a:rPr>
              <a:t>Como o primeiro projeto de design, posso dizer que tudo foi importante para construir meu conhecimento.</a:t>
            </a:r>
            <a:endParaRPr sz="1200">
              <a:solidFill>
                <a:srgbClr val="5F636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5F6368"/>
                </a:solidFill>
                <a:latin typeface="Open Sans"/>
                <a:ea typeface="Open Sans"/>
                <a:cs typeface="Open Sans"/>
                <a:sym typeface="Open Sans"/>
              </a:rPr>
              <a:t>É muito interessante o quanto cada usuário usa o aplicativo de formas diversas, sendo que nenhum estudo é exatamente igual ao outro. </a:t>
            </a:r>
            <a:endParaRPr sz="1200">
              <a:solidFill>
                <a:srgbClr val="5F636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5F6368"/>
                </a:solidFill>
                <a:latin typeface="Open Sans"/>
                <a:ea typeface="Open Sans"/>
                <a:cs typeface="Open Sans"/>
                <a:sym typeface="Open Sans"/>
              </a:rPr>
              <a:t>Isso me fez pensar na responsabilidade que um designer de UX tem em projetar para os mais variados tipos de usuários.</a:t>
            </a:r>
            <a:endParaRPr sz="1200">
              <a:solidFill>
                <a:srgbClr val="5F636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5F636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82" name="Google Shape;382;p63"/>
          <p:cNvSpPr/>
          <p:nvPr/>
        </p:nvSpPr>
        <p:spPr>
          <a:xfrm>
            <a:off x="4495800" y="1534000"/>
            <a:ext cx="513300" cy="513300"/>
          </a:xfrm>
          <a:prstGeom prst="ellipse">
            <a:avLst/>
          </a:prstGeom>
          <a:solidFill>
            <a:srgbClr val="5F636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3" name="Google Shape;383;p63"/>
          <p:cNvSpPr/>
          <p:nvPr/>
        </p:nvSpPr>
        <p:spPr>
          <a:xfrm>
            <a:off x="679050" y="1660250"/>
            <a:ext cx="234394" cy="260801"/>
          </a:xfrm>
          <a:custGeom>
            <a:rect b="b" l="l" r="r" t="t"/>
            <a:pathLst>
              <a:path extrusionOk="0" h="1045" w="941">
                <a:moveTo>
                  <a:pt x="833" y="105"/>
                </a:moveTo>
                <a:lnTo>
                  <a:pt x="616" y="105"/>
                </a:lnTo>
                <a:cubicBezTo>
                  <a:pt x="593" y="45"/>
                  <a:pt x="536" y="0"/>
                  <a:pt x="469" y="0"/>
                </a:cubicBezTo>
                <a:cubicBezTo>
                  <a:pt x="401" y="0"/>
                  <a:pt x="345" y="45"/>
                  <a:pt x="322" y="105"/>
                </a:cubicBezTo>
                <a:lnTo>
                  <a:pt x="105" y="105"/>
                </a:lnTo>
                <a:cubicBezTo>
                  <a:pt x="48" y="105"/>
                  <a:pt x="0" y="153"/>
                  <a:pt x="0" y="209"/>
                </a:cubicBezTo>
                <a:lnTo>
                  <a:pt x="0" y="940"/>
                </a:lnTo>
                <a:cubicBezTo>
                  <a:pt x="0" y="997"/>
                  <a:pt x="48" y="1044"/>
                  <a:pt x="105" y="1044"/>
                </a:cubicBezTo>
                <a:lnTo>
                  <a:pt x="836" y="1044"/>
                </a:lnTo>
                <a:cubicBezTo>
                  <a:pt x="892" y="1044"/>
                  <a:pt x="940" y="997"/>
                  <a:pt x="940" y="940"/>
                </a:cubicBezTo>
                <a:lnTo>
                  <a:pt x="940" y="209"/>
                </a:lnTo>
                <a:cubicBezTo>
                  <a:pt x="937" y="153"/>
                  <a:pt x="889" y="105"/>
                  <a:pt x="833" y="105"/>
                </a:cubicBezTo>
                <a:close/>
                <a:moveTo>
                  <a:pt x="466" y="105"/>
                </a:moveTo>
                <a:cubicBezTo>
                  <a:pt x="494" y="105"/>
                  <a:pt x="520" y="127"/>
                  <a:pt x="520" y="158"/>
                </a:cubicBezTo>
                <a:cubicBezTo>
                  <a:pt x="520" y="187"/>
                  <a:pt x="497" y="212"/>
                  <a:pt x="466" y="212"/>
                </a:cubicBezTo>
                <a:cubicBezTo>
                  <a:pt x="435" y="212"/>
                  <a:pt x="412" y="189"/>
                  <a:pt x="412" y="158"/>
                </a:cubicBezTo>
                <a:cubicBezTo>
                  <a:pt x="415" y="127"/>
                  <a:pt x="438" y="105"/>
                  <a:pt x="466" y="105"/>
                </a:cubicBezTo>
                <a:close/>
                <a:moveTo>
                  <a:pt x="362" y="836"/>
                </a:moveTo>
                <a:lnTo>
                  <a:pt x="153" y="627"/>
                </a:lnTo>
                <a:lnTo>
                  <a:pt x="226" y="553"/>
                </a:lnTo>
                <a:lnTo>
                  <a:pt x="362" y="689"/>
                </a:lnTo>
                <a:lnTo>
                  <a:pt x="706" y="345"/>
                </a:lnTo>
                <a:lnTo>
                  <a:pt x="779" y="418"/>
                </a:lnTo>
                <a:lnTo>
                  <a:pt x="362" y="83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84" name="Google Shape;384;p63"/>
          <p:cNvGrpSpPr/>
          <p:nvPr/>
        </p:nvGrpSpPr>
        <p:grpSpPr>
          <a:xfrm>
            <a:off x="4605678" y="1676963"/>
            <a:ext cx="293543" cy="227362"/>
            <a:chOff x="420350" y="238125"/>
            <a:chExt cx="6779275" cy="5238750"/>
          </a:xfrm>
        </p:grpSpPr>
        <p:sp>
          <p:nvSpPr>
            <p:cNvPr id="385" name="Google Shape;385;p63"/>
            <p:cNvSpPr/>
            <p:nvPr/>
          </p:nvSpPr>
          <p:spPr>
            <a:xfrm>
              <a:off x="420350" y="238125"/>
              <a:ext cx="6779275" cy="5238750"/>
            </a:xfrm>
            <a:custGeom>
              <a:rect b="b" l="l" r="r" t="t"/>
              <a:pathLst>
                <a:path extrusionOk="0" h="209550" w="271171">
                  <a:moveTo>
                    <a:pt x="203423" y="24684"/>
                  </a:moveTo>
                  <a:lnTo>
                    <a:pt x="208928" y="24773"/>
                  </a:lnTo>
                  <a:lnTo>
                    <a:pt x="214433" y="25039"/>
                  </a:lnTo>
                  <a:lnTo>
                    <a:pt x="219938" y="25483"/>
                  </a:lnTo>
                  <a:lnTo>
                    <a:pt x="225443" y="26105"/>
                  </a:lnTo>
                  <a:lnTo>
                    <a:pt x="228107" y="26549"/>
                  </a:lnTo>
                  <a:lnTo>
                    <a:pt x="230859" y="26993"/>
                  </a:lnTo>
                  <a:lnTo>
                    <a:pt x="233523" y="27437"/>
                  </a:lnTo>
                  <a:lnTo>
                    <a:pt x="236187" y="28058"/>
                  </a:lnTo>
                  <a:lnTo>
                    <a:pt x="238762" y="28680"/>
                  </a:lnTo>
                  <a:lnTo>
                    <a:pt x="241426" y="29301"/>
                  </a:lnTo>
                  <a:lnTo>
                    <a:pt x="244001" y="30012"/>
                  </a:lnTo>
                  <a:lnTo>
                    <a:pt x="246576" y="30811"/>
                  </a:lnTo>
                  <a:lnTo>
                    <a:pt x="246576" y="172612"/>
                  </a:lnTo>
                  <a:lnTo>
                    <a:pt x="244001" y="171813"/>
                  </a:lnTo>
                  <a:lnTo>
                    <a:pt x="241426" y="171103"/>
                  </a:lnTo>
                  <a:lnTo>
                    <a:pt x="238762" y="170393"/>
                  </a:lnTo>
                  <a:lnTo>
                    <a:pt x="236187" y="169771"/>
                  </a:lnTo>
                  <a:lnTo>
                    <a:pt x="233523" y="169238"/>
                  </a:lnTo>
                  <a:lnTo>
                    <a:pt x="230859" y="168706"/>
                  </a:lnTo>
                  <a:lnTo>
                    <a:pt x="228107" y="168262"/>
                  </a:lnTo>
                  <a:lnTo>
                    <a:pt x="225443" y="167906"/>
                  </a:lnTo>
                  <a:lnTo>
                    <a:pt x="219938" y="167196"/>
                  </a:lnTo>
                  <a:lnTo>
                    <a:pt x="214433" y="166752"/>
                  </a:lnTo>
                  <a:lnTo>
                    <a:pt x="208928" y="166486"/>
                  </a:lnTo>
                  <a:lnTo>
                    <a:pt x="203423" y="166397"/>
                  </a:lnTo>
                  <a:lnTo>
                    <a:pt x="199338" y="166486"/>
                  </a:lnTo>
                  <a:lnTo>
                    <a:pt x="195165" y="166752"/>
                  </a:lnTo>
                  <a:lnTo>
                    <a:pt x="190814" y="167196"/>
                  </a:lnTo>
                  <a:lnTo>
                    <a:pt x="186286" y="167818"/>
                  </a:lnTo>
                  <a:lnTo>
                    <a:pt x="181757" y="168617"/>
                  </a:lnTo>
                  <a:lnTo>
                    <a:pt x="177140" y="169505"/>
                  </a:lnTo>
                  <a:lnTo>
                    <a:pt x="172523" y="170570"/>
                  </a:lnTo>
                  <a:lnTo>
                    <a:pt x="167906" y="171724"/>
                  </a:lnTo>
                  <a:lnTo>
                    <a:pt x="163289" y="173056"/>
                  </a:lnTo>
                  <a:lnTo>
                    <a:pt x="158849" y="174477"/>
                  </a:lnTo>
                  <a:lnTo>
                    <a:pt x="154498" y="175986"/>
                  </a:lnTo>
                  <a:lnTo>
                    <a:pt x="150236" y="177585"/>
                  </a:lnTo>
                  <a:lnTo>
                    <a:pt x="146241" y="179272"/>
                  </a:lnTo>
                  <a:lnTo>
                    <a:pt x="142422" y="181136"/>
                  </a:lnTo>
                  <a:lnTo>
                    <a:pt x="138871" y="183001"/>
                  </a:lnTo>
                  <a:lnTo>
                    <a:pt x="135586" y="184866"/>
                  </a:lnTo>
                  <a:lnTo>
                    <a:pt x="135586" y="43153"/>
                  </a:lnTo>
                  <a:lnTo>
                    <a:pt x="138871" y="41200"/>
                  </a:lnTo>
                  <a:lnTo>
                    <a:pt x="142422" y="39335"/>
                  </a:lnTo>
                  <a:lnTo>
                    <a:pt x="146241" y="37559"/>
                  </a:lnTo>
                  <a:lnTo>
                    <a:pt x="150236" y="35783"/>
                  </a:lnTo>
                  <a:lnTo>
                    <a:pt x="154498" y="34185"/>
                  </a:lnTo>
                  <a:lnTo>
                    <a:pt x="158849" y="32676"/>
                  </a:lnTo>
                  <a:lnTo>
                    <a:pt x="163289" y="31255"/>
                  </a:lnTo>
                  <a:lnTo>
                    <a:pt x="167906" y="29923"/>
                  </a:lnTo>
                  <a:lnTo>
                    <a:pt x="172523" y="28769"/>
                  </a:lnTo>
                  <a:lnTo>
                    <a:pt x="177140" y="27703"/>
                  </a:lnTo>
                  <a:lnTo>
                    <a:pt x="181757" y="26815"/>
                  </a:lnTo>
                  <a:lnTo>
                    <a:pt x="186286" y="26016"/>
                  </a:lnTo>
                  <a:lnTo>
                    <a:pt x="190814" y="25483"/>
                  </a:lnTo>
                  <a:lnTo>
                    <a:pt x="195165" y="25039"/>
                  </a:lnTo>
                  <a:lnTo>
                    <a:pt x="199338" y="24773"/>
                  </a:lnTo>
                  <a:lnTo>
                    <a:pt x="203423" y="24684"/>
                  </a:lnTo>
                  <a:close/>
                  <a:moveTo>
                    <a:pt x="67748" y="0"/>
                  </a:moveTo>
                  <a:lnTo>
                    <a:pt x="63220" y="89"/>
                  </a:lnTo>
                  <a:lnTo>
                    <a:pt x="58692" y="266"/>
                  </a:lnTo>
                  <a:lnTo>
                    <a:pt x="54163" y="533"/>
                  </a:lnTo>
                  <a:lnTo>
                    <a:pt x="49546" y="977"/>
                  </a:lnTo>
                  <a:lnTo>
                    <a:pt x="45018" y="1509"/>
                  </a:lnTo>
                  <a:lnTo>
                    <a:pt x="40489" y="2220"/>
                  </a:lnTo>
                  <a:lnTo>
                    <a:pt x="35961" y="3108"/>
                  </a:lnTo>
                  <a:lnTo>
                    <a:pt x="31610" y="4173"/>
                  </a:lnTo>
                  <a:lnTo>
                    <a:pt x="27259" y="5328"/>
                  </a:lnTo>
                  <a:lnTo>
                    <a:pt x="22908" y="6659"/>
                  </a:lnTo>
                  <a:lnTo>
                    <a:pt x="18824" y="8169"/>
                  </a:lnTo>
                  <a:lnTo>
                    <a:pt x="16782" y="8968"/>
                  </a:lnTo>
                  <a:lnTo>
                    <a:pt x="14739" y="9856"/>
                  </a:lnTo>
                  <a:lnTo>
                    <a:pt x="12786" y="10744"/>
                  </a:lnTo>
                  <a:lnTo>
                    <a:pt x="10833" y="11721"/>
                  </a:lnTo>
                  <a:lnTo>
                    <a:pt x="8879" y="12697"/>
                  </a:lnTo>
                  <a:lnTo>
                    <a:pt x="7015" y="13763"/>
                  </a:lnTo>
                  <a:lnTo>
                    <a:pt x="5239" y="14917"/>
                  </a:lnTo>
                  <a:lnTo>
                    <a:pt x="3463" y="16071"/>
                  </a:lnTo>
                  <a:lnTo>
                    <a:pt x="1687" y="17226"/>
                  </a:lnTo>
                  <a:lnTo>
                    <a:pt x="0" y="18469"/>
                  </a:lnTo>
                  <a:lnTo>
                    <a:pt x="0" y="199073"/>
                  </a:lnTo>
                  <a:lnTo>
                    <a:pt x="0" y="199694"/>
                  </a:lnTo>
                  <a:lnTo>
                    <a:pt x="89" y="200227"/>
                  </a:lnTo>
                  <a:lnTo>
                    <a:pt x="266" y="200760"/>
                  </a:lnTo>
                  <a:lnTo>
                    <a:pt x="533" y="201381"/>
                  </a:lnTo>
                  <a:lnTo>
                    <a:pt x="799" y="201914"/>
                  </a:lnTo>
                  <a:lnTo>
                    <a:pt x="1154" y="202358"/>
                  </a:lnTo>
                  <a:lnTo>
                    <a:pt x="1865" y="203335"/>
                  </a:lnTo>
                  <a:lnTo>
                    <a:pt x="2841" y="204134"/>
                  </a:lnTo>
                  <a:lnTo>
                    <a:pt x="3374" y="204400"/>
                  </a:lnTo>
                  <a:lnTo>
                    <a:pt x="3907" y="204755"/>
                  </a:lnTo>
                  <a:lnTo>
                    <a:pt x="4440" y="204933"/>
                  </a:lnTo>
                  <a:lnTo>
                    <a:pt x="4972" y="205110"/>
                  </a:lnTo>
                  <a:lnTo>
                    <a:pt x="5594" y="205199"/>
                  </a:lnTo>
                  <a:lnTo>
                    <a:pt x="6127" y="205288"/>
                  </a:lnTo>
                  <a:lnTo>
                    <a:pt x="6571" y="205199"/>
                  </a:lnTo>
                  <a:lnTo>
                    <a:pt x="7015" y="205110"/>
                  </a:lnTo>
                  <a:lnTo>
                    <a:pt x="7725" y="204933"/>
                  </a:lnTo>
                  <a:lnTo>
                    <a:pt x="8435" y="204755"/>
                  </a:lnTo>
                  <a:lnTo>
                    <a:pt x="8790" y="204666"/>
                  </a:lnTo>
                  <a:lnTo>
                    <a:pt x="9234" y="204666"/>
                  </a:lnTo>
                  <a:lnTo>
                    <a:pt x="12431" y="203157"/>
                  </a:lnTo>
                  <a:lnTo>
                    <a:pt x="15805" y="201736"/>
                  </a:lnTo>
                  <a:lnTo>
                    <a:pt x="19268" y="200404"/>
                  </a:lnTo>
                  <a:lnTo>
                    <a:pt x="22908" y="199161"/>
                  </a:lnTo>
                  <a:lnTo>
                    <a:pt x="26549" y="197918"/>
                  </a:lnTo>
                  <a:lnTo>
                    <a:pt x="30367" y="196853"/>
                  </a:lnTo>
                  <a:lnTo>
                    <a:pt x="34185" y="195787"/>
                  </a:lnTo>
                  <a:lnTo>
                    <a:pt x="38003" y="194810"/>
                  </a:lnTo>
                  <a:lnTo>
                    <a:pt x="41910" y="194011"/>
                  </a:lnTo>
                  <a:lnTo>
                    <a:pt x="45817" y="193212"/>
                  </a:lnTo>
                  <a:lnTo>
                    <a:pt x="49635" y="192591"/>
                  </a:lnTo>
                  <a:lnTo>
                    <a:pt x="53453" y="192058"/>
                  </a:lnTo>
                  <a:lnTo>
                    <a:pt x="57182" y="191614"/>
                  </a:lnTo>
                  <a:lnTo>
                    <a:pt x="60823" y="191348"/>
                  </a:lnTo>
                  <a:lnTo>
                    <a:pt x="64374" y="191170"/>
                  </a:lnTo>
                  <a:lnTo>
                    <a:pt x="67748" y="191081"/>
                  </a:lnTo>
                  <a:lnTo>
                    <a:pt x="72277" y="191170"/>
                  </a:lnTo>
                  <a:lnTo>
                    <a:pt x="76894" y="191348"/>
                  </a:lnTo>
                  <a:lnTo>
                    <a:pt x="81422" y="191614"/>
                  </a:lnTo>
                  <a:lnTo>
                    <a:pt x="86040" y="192058"/>
                  </a:lnTo>
                  <a:lnTo>
                    <a:pt x="90568" y="192591"/>
                  </a:lnTo>
                  <a:lnTo>
                    <a:pt x="95096" y="193390"/>
                  </a:lnTo>
                  <a:lnTo>
                    <a:pt x="99536" y="194189"/>
                  </a:lnTo>
                  <a:lnTo>
                    <a:pt x="103976" y="195254"/>
                  </a:lnTo>
                  <a:lnTo>
                    <a:pt x="108326" y="196409"/>
                  </a:lnTo>
                  <a:lnTo>
                    <a:pt x="112588" y="197741"/>
                  </a:lnTo>
                  <a:lnTo>
                    <a:pt x="116762" y="199250"/>
                  </a:lnTo>
                  <a:lnTo>
                    <a:pt x="118804" y="200049"/>
                  </a:lnTo>
                  <a:lnTo>
                    <a:pt x="120846" y="200937"/>
                  </a:lnTo>
                  <a:lnTo>
                    <a:pt x="122799" y="201825"/>
                  </a:lnTo>
                  <a:lnTo>
                    <a:pt x="124753" y="202802"/>
                  </a:lnTo>
                  <a:lnTo>
                    <a:pt x="126618" y="203867"/>
                  </a:lnTo>
                  <a:lnTo>
                    <a:pt x="128482" y="204844"/>
                  </a:lnTo>
                  <a:lnTo>
                    <a:pt x="130347" y="205998"/>
                  </a:lnTo>
                  <a:lnTo>
                    <a:pt x="132123" y="207153"/>
                  </a:lnTo>
                  <a:lnTo>
                    <a:pt x="133898" y="208307"/>
                  </a:lnTo>
                  <a:lnTo>
                    <a:pt x="135586" y="209550"/>
                  </a:lnTo>
                  <a:lnTo>
                    <a:pt x="138871" y="207597"/>
                  </a:lnTo>
                  <a:lnTo>
                    <a:pt x="142422" y="205732"/>
                  </a:lnTo>
                  <a:lnTo>
                    <a:pt x="146241" y="203956"/>
                  </a:lnTo>
                  <a:lnTo>
                    <a:pt x="150236" y="202269"/>
                  </a:lnTo>
                  <a:lnTo>
                    <a:pt x="154498" y="200671"/>
                  </a:lnTo>
                  <a:lnTo>
                    <a:pt x="158849" y="199073"/>
                  </a:lnTo>
                  <a:lnTo>
                    <a:pt x="163289" y="197652"/>
                  </a:lnTo>
                  <a:lnTo>
                    <a:pt x="167906" y="196409"/>
                  </a:lnTo>
                  <a:lnTo>
                    <a:pt x="172523" y="195166"/>
                  </a:lnTo>
                  <a:lnTo>
                    <a:pt x="177140" y="194189"/>
                  </a:lnTo>
                  <a:lnTo>
                    <a:pt x="181757" y="193212"/>
                  </a:lnTo>
                  <a:lnTo>
                    <a:pt x="186286" y="192502"/>
                  </a:lnTo>
                  <a:lnTo>
                    <a:pt x="190814" y="191880"/>
                  </a:lnTo>
                  <a:lnTo>
                    <a:pt x="195165" y="191436"/>
                  </a:lnTo>
                  <a:lnTo>
                    <a:pt x="199338" y="191170"/>
                  </a:lnTo>
                  <a:lnTo>
                    <a:pt x="203423" y="191081"/>
                  </a:lnTo>
                  <a:lnTo>
                    <a:pt x="207241" y="191081"/>
                  </a:lnTo>
                  <a:lnTo>
                    <a:pt x="211059" y="191259"/>
                  </a:lnTo>
                  <a:lnTo>
                    <a:pt x="214877" y="191436"/>
                  </a:lnTo>
                  <a:lnTo>
                    <a:pt x="218695" y="191792"/>
                  </a:lnTo>
                  <a:lnTo>
                    <a:pt x="222513" y="192235"/>
                  </a:lnTo>
                  <a:lnTo>
                    <a:pt x="226331" y="192768"/>
                  </a:lnTo>
                  <a:lnTo>
                    <a:pt x="230060" y="193390"/>
                  </a:lnTo>
                  <a:lnTo>
                    <a:pt x="233790" y="194100"/>
                  </a:lnTo>
                  <a:lnTo>
                    <a:pt x="237519" y="194899"/>
                  </a:lnTo>
                  <a:lnTo>
                    <a:pt x="241159" y="195876"/>
                  </a:lnTo>
                  <a:lnTo>
                    <a:pt x="244800" y="196941"/>
                  </a:lnTo>
                  <a:lnTo>
                    <a:pt x="248351" y="198096"/>
                  </a:lnTo>
                  <a:lnTo>
                    <a:pt x="251903" y="199428"/>
                  </a:lnTo>
                  <a:lnTo>
                    <a:pt x="255277" y="200848"/>
                  </a:lnTo>
                  <a:lnTo>
                    <a:pt x="258651" y="202358"/>
                  </a:lnTo>
                  <a:lnTo>
                    <a:pt x="261937" y="204045"/>
                  </a:lnTo>
                  <a:lnTo>
                    <a:pt x="262736" y="204400"/>
                  </a:lnTo>
                  <a:lnTo>
                    <a:pt x="263446" y="204578"/>
                  </a:lnTo>
                  <a:lnTo>
                    <a:pt x="264156" y="204666"/>
                  </a:lnTo>
                  <a:lnTo>
                    <a:pt x="265044" y="204666"/>
                  </a:lnTo>
                  <a:lnTo>
                    <a:pt x="265577" y="204578"/>
                  </a:lnTo>
                  <a:lnTo>
                    <a:pt x="266199" y="204489"/>
                  </a:lnTo>
                  <a:lnTo>
                    <a:pt x="266731" y="204311"/>
                  </a:lnTo>
                  <a:lnTo>
                    <a:pt x="267264" y="204134"/>
                  </a:lnTo>
                  <a:lnTo>
                    <a:pt x="267797" y="203867"/>
                  </a:lnTo>
                  <a:lnTo>
                    <a:pt x="268330" y="203512"/>
                  </a:lnTo>
                  <a:lnTo>
                    <a:pt x="269306" y="202713"/>
                  </a:lnTo>
                  <a:lnTo>
                    <a:pt x="270017" y="201736"/>
                  </a:lnTo>
                  <a:lnTo>
                    <a:pt x="270372" y="201292"/>
                  </a:lnTo>
                  <a:lnTo>
                    <a:pt x="270638" y="200760"/>
                  </a:lnTo>
                  <a:lnTo>
                    <a:pt x="270905" y="200138"/>
                  </a:lnTo>
                  <a:lnTo>
                    <a:pt x="271082" y="199605"/>
                  </a:lnTo>
                  <a:lnTo>
                    <a:pt x="271171" y="199073"/>
                  </a:lnTo>
                  <a:lnTo>
                    <a:pt x="271171" y="198451"/>
                  </a:lnTo>
                  <a:lnTo>
                    <a:pt x="271171" y="18469"/>
                  </a:lnTo>
                  <a:lnTo>
                    <a:pt x="268418" y="16515"/>
                  </a:lnTo>
                  <a:lnTo>
                    <a:pt x="265488" y="14651"/>
                  </a:lnTo>
                  <a:lnTo>
                    <a:pt x="262558" y="12964"/>
                  </a:lnTo>
                  <a:lnTo>
                    <a:pt x="259539" y="11365"/>
                  </a:lnTo>
                  <a:lnTo>
                    <a:pt x="256432" y="9945"/>
                  </a:lnTo>
                  <a:lnTo>
                    <a:pt x="253235" y="8613"/>
                  </a:lnTo>
                  <a:lnTo>
                    <a:pt x="249950" y="7370"/>
                  </a:lnTo>
                  <a:lnTo>
                    <a:pt x="246576" y="6127"/>
                  </a:lnTo>
                  <a:lnTo>
                    <a:pt x="243912" y="5328"/>
                  </a:lnTo>
                  <a:lnTo>
                    <a:pt x="241337" y="4617"/>
                  </a:lnTo>
                  <a:lnTo>
                    <a:pt x="238673" y="3996"/>
                  </a:lnTo>
                  <a:lnTo>
                    <a:pt x="236009" y="3374"/>
                  </a:lnTo>
                  <a:lnTo>
                    <a:pt x="233346" y="2841"/>
                  </a:lnTo>
                  <a:lnTo>
                    <a:pt x="230682" y="2309"/>
                  </a:lnTo>
                  <a:lnTo>
                    <a:pt x="225266" y="1421"/>
                  </a:lnTo>
                  <a:lnTo>
                    <a:pt x="219760" y="799"/>
                  </a:lnTo>
                  <a:lnTo>
                    <a:pt x="214255" y="355"/>
                  </a:lnTo>
                  <a:lnTo>
                    <a:pt x="208839" y="89"/>
                  </a:lnTo>
                  <a:lnTo>
                    <a:pt x="203423" y="0"/>
                  </a:lnTo>
                  <a:lnTo>
                    <a:pt x="198894" y="89"/>
                  </a:lnTo>
                  <a:lnTo>
                    <a:pt x="194277" y="266"/>
                  </a:lnTo>
                  <a:lnTo>
                    <a:pt x="189749" y="533"/>
                  </a:lnTo>
                  <a:lnTo>
                    <a:pt x="185131" y="977"/>
                  </a:lnTo>
                  <a:lnTo>
                    <a:pt x="180603" y="1509"/>
                  </a:lnTo>
                  <a:lnTo>
                    <a:pt x="176075" y="2220"/>
                  </a:lnTo>
                  <a:lnTo>
                    <a:pt x="171635" y="3108"/>
                  </a:lnTo>
                  <a:lnTo>
                    <a:pt x="167195" y="4173"/>
                  </a:lnTo>
                  <a:lnTo>
                    <a:pt x="162845" y="5328"/>
                  </a:lnTo>
                  <a:lnTo>
                    <a:pt x="158583" y="6659"/>
                  </a:lnTo>
                  <a:lnTo>
                    <a:pt x="154409" y="8169"/>
                  </a:lnTo>
                  <a:lnTo>
                    <a:pt x="152367" y="8968"/>
                  </a:lnTo>
                  <a:lnTo>
                    <a:pt x="150325" y="9856"/>
                  </a:lnTo>
                  <a:lnTo>
                    <a:pt x="148372" y="10744"/>
                  </a:lnTo>
                  <a:lnTo>
                    <a:pt x="146418" y="11721"/>
                  </a:lnTo>
                  <a:lnTo>
                    <a:pt x="144554" y="12697"/>
                  </a:lnTo>
                  <a:lnTo>
                    <a:pt x="142689" y="13763"/>
                  </a:lnTo>
                  <a:lnTo>
                    <a:pt x="140824" y="14917"/>
                  </a:lnTo>
                  <a:lnTo>
                    <a:pt x="139048" y="16071"/>
                  </a:lnTo>
                  <a:lnTo>
                    <a:pt x="137273" y="17226"/>
                  </a:lnTo>
                  <a:lnTo>
                    <a:pt x="135586" y="18469"/>
                  </a:lnTo>
                  <a:lnTo>
                    <a:pt x="133898" y="17226"/>
                  </a:lnTo>
                  <a:lnTo>
                    <a:pt x="132123" y="16071"/>
                  </a:lnTo>
                  <a:lnTo>
                    <a:pt x="130347" y="14917"/>
                  </a:lnTo>
                  <a:lnTo>
                    <a:pt x="128482" y="13763"/>
                  </a:lnTo>
                  <a:lnTo>
                    <a:pt x="126618" y="12697"/>
                  </a:lnTo>
                  <a:lnTo>
                    <a:pt x="124753" y="11721"/>
                  </a:lnTo>
                  <a:lnTo>
                    <a:pt x="122799" y="10744"/>
                  </a:lnTo>
                  <a:lnTo>
                    <a:pt x="120846" y="9856"/>
                  </a:lnTo>
                  <a:lnTo>
                    <a:pt x="118804" y="8968"/>
                  </a:lnTo>
                  <a:lnTo>
                    <a:pt x="116762" y="8169"/>
                  </a:lnTo>
                  <a:lnTo>
                    <a:pt x="112588" y="6659"/>
                  </a:lnTo>
                  <a:lnTo>
                    <a:pt x="108326" y="5328"/>
                  </a:lnTo>
                  <a:lnTo>
                    <a:pt x="103976" y="4173"/>
                  </a:lnTo>
                  <a:lnTo>
                    <a:pt x="99536" y="3108"/>
                  </a:lnTo>
                  <a:lnTo>
                    <a:pt x="95096" y="2220"/>
                  </a:lnTo>
                  <a:lnTo>
                    <a:pt x="90568" y="1509"/>
                  </a:lnTo>
                  <a:lnTo>
                    <a:pt x="86040" y="977"/>
                  </a:lnTo>
                  <a:lnTo>
                    <a:pt x="81422" y="533"/>
                  </a:lnTo>
                  <a:lnTo>
                    <a:pt x="76894" y="266"/>
                  </a:lnTo>
                  <a:lnTo>
                    <a:pt x="72277" y="89"/>
                  </a:lnTo>
                  <a:lnTo>
                    <a:pt x="677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6" name="Google Shape;386;p63"/>
            <p:cNvSpPr/>
            <p:nvPr/>
          </p:nvSpPr>
          <p:spPr>
            <a:xfrm>
              <a:off x="4118525" y="1625500"/>
              <a:ext cx="2157675" cy="765850"/>
            </a:xfrm>
            <a:custGeom>
              <a:rect b="b" l="l" r="r" t="t"/>
              <a:pathLst>
                <a:path extrusionOk="0" h="30634" w="86307">
                  <a:moveTo>
                    <a:pt x="51589" y="0"/>
                  </a:moveTo>
                  <a:lnTo>
                    <a:pt x="47682" y="178"/>
                  </a:lnTo>
                  <a:lnTo>
                    <a:pt x="43864" y="355"/>
                  </a:lnTo>
                  <a:lnTo>
                    <a:pt x="40135" y="622"/>
                  </a:lnTo>
                  <a:lnTo>
                    <a:pt x="36405" y="977"/>
                  </a:lnTo>
                  <a:lnTo>
                    <a:pt x="32765" y="1421"/>
                  </a:lnTo>
                  <a:lnTo>
                    <a:pt x="29213" y="1954"/>
                  </a:lnTo>
                  <a:lnTo>
                    <a:pt x="25662" y="2575"/>
                  </a:lnTo>
                  <a:lnTo>
                    <a:pt x="22199" y="3286"/>
                  </a:lnTo>
                  <a:lnTo>
                    <a:pt x="18825" y="3996"/>
                  </a:lnTo>
                  <a:lnTo>
                    <a:pt x="15539" y="4884"/>
                  </a:lnTo>
                  <a:lnTo>
                    <a:pt x="12254" y="5772"/>
                  </a:lnTo>
                  <a:lnTo>
                    <a:pt x="9057" y="6748"/>
                  </a:lnTo>
                  <a:lnTo>
                    <a:pt x="5950" y="7814"/>
                  </a:lnTo>
                  <a:lnTo>
                    <a:pt x="2931" y="8968"/>
                  </a:lnTo>
                  <a:lnTo>
                    <a:pt x="1" y="10211"/>
                  </a:lnTo>
                  <a:lnTo>
                    <a:pt x="1" y="30634"/>
                  </a:lnTo>
                  <a:lnTo>
                    <a:pt x="2664" y="29213"/>
                  </a:lnTo>
                  <a:lnTo>
                    <a:pt x="5417" y="27881"/>
                  </a:lnTo>
                  <a:lnTo>
                    <a:pt x="8347" y="26638"/>
                  </a:lnTo>
                  <a:lnTo>
                    <a:pt x="11455" y="25395"/>
                  </a:lnTo>
                  <a:lnTo>
                    <a:pt x="14563" y="24329"/>
                  </a:lnTo>
                  <a:lnTo>
                    <a:pt x="17848" y="23353"/>
                  </a:lnTo>
                  <a:lnTo>
                    <a:pt x="21133" y="22465"/>
                  </a:lnTo>
                  <a:lnTo>
                    <a:pt x="24596" y="21577"/>
                  </a:lnTo>
                  <a:lnTo>
                    <a:pt x="28148" y="20866"/>
                  </a:lnTo>
                  <a:lnTo>
                    <a:pt x="31788" y="20245"/>
                  </a:lnTo>
                  <a:lnTo>
                    <a:pt x="35606" y="19712"/>
                  </a:lnTo>
                  <a:lnTo>
                    <a:pt x="39424" y="19268"/>
                  </a:lnTo>
                  <a:lnTo>
                    <a:pt x="43331" y="18913"/>
                  </a:lnTo>
                  <a:lnTo>
                    <a:pt x="47238" y="18647"/>
                  </a:lnTo>
                  <a:lnTo>
                    <a:pt x="51322" y="18469"/>
                  </a:lnTo>
                  <a:lnTo>
                    <a:pt x="59491" y="18469"/>
                  </a:lnTo>
                  <a:lnTo>
                    <a:pt x="63487" y="18647"/>
                  </a:lnTo>
                  <a:lnTo>
                    <a:pt x="67483" y="18913"/>
                  </a:lnTo>
                  <a:lnTo>
                    <a:pt x="71389" y="19268"/>
                  </a:lnTo>
                  <a:lnTo>
                    <a:pt x="75207" y="19712"/>
                  </a:lnTo>
                  <a:lnTo>
                    <a:pt x="79026" y="20245"/>
                  </a:lnTo>
                  <a:lnTo>
                    <a:pt x="82666" y="20955"/>
                  </a:lnTo>
                  <a:lnTo>
                    <a:pt x="86307" y="21666"/>
                  </a:lnTo>
                  <a:lnTo>
                    <a:pt x="86307" y="2930"/>
                  </a:lnTo>
                  <a:lnTo>
                    <a:pt x="82577" y="2309"/>
                  </a:lnTo>
                  <a:lnTo>
                    <a:pt x="78848" y="1687"/>
                  </a:lnTo>
                  <a:lnTo>
                    <a:pt x="75030" y="1155"/>
                  </a:lnTo>
                  <a:lnTo>
                    <a:pt x="71212" y="711"/>
                  </a:lnTo>
                  <a:lnTo>
                    <a:pt x="67305" y="444"/>
                  </a:lnTo>
                  <a:lnTo>
                    <a:pt x="63398" y="178"/>
                  </a:lnTo>
                  <a:lnTo>
                    <a:pt x="594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" name="Google Shape;387;p63"/>
            <p:cNvSpPr/>
            <p:nvPr/>
          </p:nvSpPr>
          <p:spPr>
            <a:xfrm>
              <a:off x="4118525" y="2444600"/>
              <a:ext cx="2157675" cy="768075"/>
            </a:xfrm>
            <a:custGeom>
              <a:rect b="b" l="l" r="r" t="t"/>
              <a:pathLst>
                <a:path extrusionOk="0" h="30723" w="86307">
                  <a:moveTo>
                    <a:pt x="51589" y="1"/>
                  </a:moveTo>
                  <a:lnTo>
                    <a:pt x="47682" y="178"/>
                  </a:lnTo>
                  <a:lnTo>
                    <a:pt x="43864" y="356"/>
                  </a:lnTo>
                  <a:lnTo>
                    <a:pt x="40135" y="711"/>
                  </a:lnTo>
                  <a:lnTo>
                    <a:pt x="36405" y="1066"/>
                  </a:lnTo>
                  <a:lnTo>
                    <a:pt x="32765" y="1510"/>
                  </a:lnTo>
                  <a:lnTo>
                    <a:pt x="29213" y="2043"/>
                  </a:lnTo>
                  <a:lnTo>
                    <a:pt x="25662" y="2664"/>
                  </a:lnTo>
                  <a:lnTo>
                    <a:pt x="22199" y="3375"/>
                  </a:lnTo>
                  <a:lnTo>
                    <a:pt x="18825" y="4085"/>
                  </a:lnTo>
                  <a:lnTo>
                    <a:pt x="15539" y="4973"/>
                  </a:lnTo>
                  <a:lnTo>
                    <a:pt x="12254" y="5861"/>
                  </a:lnTo>
                  <a:lnTo>
                    <a:pt x="9057" y="6838"/>
                  </a:lnTo>
                  <a:lnTo>
                    <a:pt x="5950" y="7903"/>
                  </a:lnTo>
                  <a:lnTo>
                    <a:pt x="2931" y="9057"/>
                  </a:lnTo>
                  <a:lnTo>
                    <a:pt x="1" y="10212"/>
                  </a:lnTo>
                  <a:lnTo>
                    <a:pt x="1" y="30723"/>
                  </a:lnTo>
                  <a:lnTo>
                    <a:pt x="2664" y="29213"/>
                  </a:lnTo>
                  <a:lnTo>
                    <a:pt x="5417" y="27881"/>
                  </a:lnTo>
                  <a:lnTo>
                    <a:pt x="8347" y="26638"/>
                  </a:lnTo>
                  <a:lnTo>
                    <a:pt x="11455" y="25484"/>
                  </a:lnTo>
                  <a:lnTo>
                    <a:pt x="14563" y="24330"/>
                  </a:lnTo>
                  <a:lnTo>
                    <a:pt x="17848" y="23353"/>
                  </a:lnTo>
                  <a:lnTo>
                    <a:pt x="21133" y="22465"/>
                  </a:lnTo>
                  <a:lnTo>
                    <a:pt x="24596" y="21666"/>
                  </a:lnTo>
                  <a:lnTo>
                    <a:pt x="28148" y="20867"/>
                  </a:lnTo>
                  <a:lnTo>
                    <a:pt x="31788" y="20245"/>
                  </a:lnTo>
                  <a:lnTo>
                    <a:pt x="35606" y="19713"/>
                  </a:lnTo>
                  <a:lnTo>
                    <a:pt x="39424" y="19269"/>
                  </a:lnTo>
                  <a:lnTo>
                    <a:pt x="43331" y="18913"/>
                  </a:lnTo>
                  <a:lnTo>
                    <a:pt x="47238" y="18647"/>
                  </a:lnTo>
                  <a:lnTo>
                    <a:pt x="51322" y="18558"/>
                  </a:lnTo>
                  <a:lnTo>
                    <a:pt x="55496" y="18469"/>
                  </a:lnTo>
                  <a:lnTo>
                    <a:pt x="59491" y="18558"/>
                  </a:lnTo>
                  <a:lnTo>
                    <a:pt x="63487" y="18736"/>
                  </a:lnTo>
                  <a:lnTo>
                    <a:pt x="67483" y="18913"/>
                  </a:lnTo>
                  <a:lnTo>
                    <a:pt x="71389" y="19269"/>
                  </a:lnTo>
                  <a:lnTo>
                    <a:pt x="75207" y="19801"/>
                  </a:lnTo>
                  <a:lnTo>
                    <a:pt x="79026" y="20334"/>
                  </a:lnTo>
                  <a:lnTo>
                    <a:pt x="82666" y="20956"/>
                  </a:lnTo>
                  <a:lnTo>
                    <a:pt x="86307" y="21666"/>
                  </a:lnTo>
                  <a:lnTo>
                    <a:pt x="86307" y="2931"/>
                  </a:lnTo>
                  <a:lnTo>
                    <a:pt x="82577" y="2309"/>
                  </a:lnTo>
                  <a:lnTo>
                    <a:pt x="78848" y="1688"/>
                  </a:lnTo>
                  <a:lnTo>
                    <a:pt x="75030" y="1244"/>
                  </a:lnTo>
                  <a:lnTo>
                    <a:pt x="71212" y="800"/>
                  </a:lnTo>
                  <a:lnTo>
                    <a:pt x="67305" y="445"/>
                  </a:lnTo>
                  <a:lnTo>
                    <a:pt x="63398" y="178"/>
                  </a:lnTo>
                  <a:lnTo>
                    <a:pt x="59403" y="89"/>
                  </a:lnTo>
                  <a:lnTo>
                    <a:pt x="5549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" name="Google Shape;388;p63"/>
            <p:cNvSpPr/>
            <p:nvPr/>
          </p:nvSpPr>
          <p:spPr>
            <a:xfrm>
              <a:off x="4118525" y="3268150"/>
              <a:ext cx="2157675" cy="765850"/>
            </a:xfrm>
            <a:custGeom>
              <a:rect b="b" l="l" r="r" t="t"/>
              <a:pathLst>
                <a:path extrusionOk="0" h="30634" w="86307">
                  <a:moveTo>
                    <a:pt x="51589" y="1"/>
                  </a:moveTo>
                  <a:lnTo>
                    <a:pt x="47682" y="178"/>
                  </a:lnTo>
                  <a:lnTo>
                    <a:pt x="43864" y="356"/>
                  </a:lnTo>
                  <a:lnTo>
                    <a:pt x="40135" y="622"/>
                  </a:lnTo>
                  <a:lnTo>
                    <a:pt x="36405" y="977"/>
                  </a:lnTo>
                  <a:lnTo>
                    <a:pt x="32765" y="1421"/>
                  </a:lnTo>
                  <a:lnTo>
                    <a:pt x="29213" y="1954"/>
                  </a:lnTo>
                  <a:lnTo>
                    <a:pt x="25662" y="2576"/>
                  </a:lnTo>
                  <a:lnTo>
                    <a:pt x="22199" y="3286"/>
                  </a:lnTo>
                  <a:lnTo>
                    <a:pt x="18825" y="3996"/>
                  </a:lnTo>
                  <a:lnTo>
                    <a:pt x="15539" y="4884"/>
                  </a:lnTo>
                  <a:lnTo>
                    <a:pt x="12254" y="5772"/>
                  </a:lnTo>
                  <a:lnTo>
                    <a:pt x="9057" y="6749"/>
                  </a:lnTo>
                  <a:lnTo>
                    <a:pt x="5950" y="7814"/>
                  </a:lnTo>
                  <a:lnTo>
                    <a:pt x="2931" y="8969"/>
                  </a:lnTo>
                  <a:lnTo>
                    <a:pt x="1" y="10212"/>
                  </a:lnTo>
                  <a:lnTo>
                    <a:pt x="1" y="30634"/>
                  </a:lnTo>
                  <a:lnTo>
                    <a:pt x="2664" y="29213"/>
                  </a:lnTo>
                  <a:lnTo>
                    <a:pt x="5417" y="27881"/>
                  </a:lnTo>
                  <a:lnTo>
                    <a:pt x="8347" y="26638"/>
                  </a:lnTo>
                  <a:lnTo>
                    <a:pt x="11455" y="25395"/>
                  </a:lnTo>
                  <a:lnTo>
                    <a:pt x="14563" y="24330"/>
                  </a:lnTo>
                  <a:lnTo>
                    <a:pt x="17848" y="23353"/>
                  </a:lnTo>
                  <a:lnTo>
                    <a:pt x="21133" y="22465"/>
                  </a:lnTo>
                  <a:lnTo>
                    <a:pt x="24596" y="21577"/>
                  </a:lnTo>
                  <a:lnTo>
                    <a:pt x="28148" y="20867"/>
                  </a:lnTo>
                  <a:lnTo>
                    <a:pt x="31788" y="20245"/>
                  </a:lnTo>
                  <a:lnTo>
                    <a:pt x="35606" y="19713"/>
                  </a:lnTo>
                  <a:lnTo>
                    <a:pt x="39424" y="19269"/>
                  </a:lnTo>
                  <a:lnTo>
                    <a:pt x="43331" y="18913"/>
                  </a:lnTo>
                  <a:lnTo>
                    <a:pt x="47238" y="18647"/>
                  </a:lnTo>
                  <a:lnTo>
                    <a:pt x="51322" y="18469"/>
                  </a:lnTo>
                  <a:lnTo>
                    <a:pt x="55496" y="18469"/>
                  </a:lnTo>
                  <a:lnTo>
                    <a:pt x="59491" y="18558"/>
                  </a:lnTo>
                  <a:lnTo>
                    <a:pt x="63487" y="18647"/>
                  </a:lnTo>
                  <a:lnTo>
                    <a:pt x="67483" y="18913"/>
                  </a:lnTo>
                  <a:lnTo>
                    <a:pt x="71389" y="19269"/>
                  </a:lnTo>
                  <a:lnTo>
                    <a:pt x="75207" y="19713"/>
                  </a:lnTo>
                  <a:lnTo>
                    <a:pt x="79026" y="20245"/>
                  </a:lnTo>
                  <a:lnTo>
                    <a:pt x="82666" y="20956"/>
                  </a:lnTo>
                  <a:lnTo>
                    <a:pt x="86307" y="21666"/>
                  </a:lnTo>
                  <a:lnTo>
                    <a:pt x="86307" y="2931"/>
                  </a:lnTo>
                  <a:lnTo>
                    <a:pt x="82577" y="2220"/>
                  </a:lnTo>
                  <a:lnTo>
                    <a:pt x="78848" y="1599"/>
                  </a:lnTo>
                  <a:lnTo>
                    <a:pt x="75030" y="1155"/>
                  </a:lnTo>
                  <a:lnTo>
                    <a:pt x="71212" y="711"/>
                  </a:lnTo>
                  <a:lnTo>
                    <a:pt x="67305" y="356"/>
                  </a:lnTo>
                  <a:lnTo>
                    <a:pt x="63398" y="178"/>
                  </a:lnTo>
                  <a:lnTo>
                    <a:pt x="594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64"/>
          <p:cNvSpPr txBox="1"/>
          <p:nvPr/>
        </p:nvSpPr>
        <p:spPr>
          <a:xfrm>
            <a:off x="517675" y="524338"/>
            <a:ext cx="4931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5F6368"/>
                </a:solidFill>
                <a:latin typeface="Open Sans"/>
                <a:ea typeface="Open Sans"/>
                <a:cs typeface="Open Sans"/>
                <a:sym typeface="Open Sans"/>
              </a:rPr>
              <a:t>Próximos passos</a:t>
            </a:r>
            <a:endParaRPr sz="2400">
              <a:solidFill>
                <a:srgbClr val="5F636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94" name="Google Shape;394;p64"/>
          <p:cNvSpPr/>
          <p:nvPr/>
        </p:nvSpPr>
        <p:spPr>
          <a:xfrm>
            <a:off x="517675" y="1472325"/>
            <a:ext cx="2436300" cy="3174300"/>
          </a:xfrm>
          <a:prstGeom prst="rect">
            <a:avLst/>
          </a:prstGeom>
          <a:solidFill>
            <a:srgbClr val="F8F9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5" name="Google Shape;395;p64"/>
          <p:cNvSpPr txBox="1"/>
          <p:nvPr/>
        </p:nvSpPr>
        <p:spPr>
          <a:xfrm>
            <a:off x="711325" y="1917800"/>
            <a:ext cx="2049000" cy="22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5F6368"/>
                </a:solidFill>
                <a:latin typeface="Open Sans"/>
                <a:ea typeface="Open Sans"/>
                <a:cs typeface="Open Sans"/>
                <a:sym typeface="Open Sans"/>
              </a:rPr>
              <a:t>Realizar novos estudos com uma variedade maior de participantes, para garantir que grupos de minorias estejam </a:t>
            </a:r>
            <a:r>
              <a:rPr lang="en" sz="1200">
                <a:solidFill>
                  <a:srgbClr val="5F6368"/>
                </a:solidFill>
                <a:latin typeface="Open Sans"/>
                <a:ea typeface="Open Sans"/>
                <a:cs typeface="Open Sans"/>
                <a:sym typeface="Open Sans"/>
              </a:rPr>
              <a:t>incluídos</a:t>
            </a:r>
            <a:r>
              <a:rPr lang="en" sz="1200">
                <a:solidFill>
                  <a:srgbClr val="5F6368"/>
                </a:solidFill>
                <a:latin typeface="Open Sans"/>
                <a:ea typeface="Open Sans"/>
                <a:cs typeface="Open Sans"/>
                <a:sym typeface="Open Sans"/>
              </a:rPr>
              <a:t> nas próximas atualizações. Assim o aplicativo abrangeria o maior número possível de usuários em potencial.</a:t>
            </a:r>
            <a:endParaRPr sz="1200"/>
          </a:p>
        </p:txBody>
      </p:sp>
      <p:sp>
        <p:nvSpPr>
          <p:cNvPr id="396" name="Google Shape;396;p64"/>
          <p:cNvSpPr/>
          <p:nvPr/>
        </p:nvSpPr>
        <p:spPr>
          <a:xfrm>
            <a:off x="3175275" y="1472325"/>
            <a:ext cx="2436300" cy="3174300"/>
          </a:xfrm>
          <a:prstGeom prst="rect">
            <a:avLst/>
          </a:prstGeom>
          <a:solidFill>
            <a:srgbClr val="F8F9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p64"/>
          <p:cNvSpPr txBox="1"/>
          <p:nvPr/>
        </p:nvSpPr>
        <p:spPr>
          <a:xfrm>
            <a:off x="3368925" y="1917800"/>
            <a:ext cx="2049000" cy="24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F6368"/>
                </a:solidFill>
                <a:latin typeface="Open Sans"/>
                <a:ea typeface="Open Sans"/>
                <a:cs typeface="Open Sans"/>
                <a:sym typeface="Open Sans"/>
              </a:rPr>
              <a:t>Consultar comunidades de design e possivelmente realizar encontros com profissionais da área para garantir que tudo esteja de acordo com o que um aplicativo precisa. Dessa forma, melhoraria grandemente  a experiência do usuário.</a:t>
            </a:r>
            <a:endParaRPr sz="1200"/>
          </a:p>
        </p:txBody>
      </p:sp>
      <p:sp>
        <p:nvSpPr>
          <p:cNvPr id="398" name="Google Shape;398;p64"/>
          <p:cNvSpPr/>
          <p:nvPr/>
        </p:nvSpPr>
        <p:spPr>
          <a:xfrm>
            <a:off x="5832875" y="1472325"/>
            <a:ext cx="2436300" cy="3174300"/>
          </a:xfrm>
          <a:prstGeom prst="rect">
            <a:avLst/>
          </a:prstGeom>
          <a:solidFill>
            <a:srgbClr val="F8F9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9" name="Google Shape;399;p64"/>
          <p:cNvSpPr txBox="1"/>
          <p:nvPr/>
        </p:nvSpPr>
        <p:spPr>
          <a:xfrm>
            <a:off x="6026525" y="1917800"/>
            <a:ext cx="2049000" cy="22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F6368"/>
                </a:solidFill>
                <a:latin typeface="Open Sans"/>
                <a:ea typeface="Open Sans"/>
                <a:cs typeface="Open Sans"/>
                <a:sym typeface="Open Sans"/>
              </a:rPr>
              <a:t>Pesquisar a fundo sobre segurança digital para, ao mesmo tempo, passar mais segurança aos usuários e garantir que o aplicativo é confiável para compras. Atualmente essa é uma grande preocupação com as compras digitais.</a:t>
            </a:r>
            <a:endParaRPr sz="1200"/>
          </a:p>
        </p:txBody>
      </p:sp>
      <p:sp>
        <p:nvSpPr>
          <p:cNvPr id="400" name="Google Shape;400;p64"/>
          <p:cNvSpPr/>
          <p:nvPr/>
        </p:nvSpPr>
        <p:spPr>
          <a:xfrm>
            <a:off x="1479175" y="1187633"/>
            <a:ext cx="513300" cy="513300"/>
          </a:xfrm>
          <a:prstGeom prst="ellipse">
            <a:avLst/>
          </a:prstGeom>
          <a:solidFill>
            <a:srgbClr val="5F6368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1</a:t>
            </a:r>
            <a:endParaRPr sz="2200">
              <a:solidFill>
                <a:srgbClr val="FFFFFF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401" name="Google Shape;401;p64"/>
          <p:cNvSpPr/>
          <p:nvPr/>
        </p:nvSpPr>
        <p:spPr>
          <a:xfrm>
            <a:off x="4136775" y="1187633"/>
            <a:ext cx="513300" cy="513300"/>
          </a:xfrm>
          <a:prstGeom prst="ellipse">
            <a:avLst/>
          </a:prstGeom>
          <a:solidFill>
            <a:srgbClr val="5F6368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2</a:t>
            </a:r>
            <a:endParaRPr sz="2200">
              <a:solidFill>
                <a:srgbClr val="FFFFFF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402" name="Google Shape;402;p64"/>
          <p:cNvSpPr/>
          <p:nvPr/>
        </p:nvSpPr>
        <p:spPr>
          <a:xfrm>
            <a:off x="6794375" y="1187633"/>
            <a:ext cx="513300" cy="513300"/>
          </a:xfrm>
          <a:prstGeom prst="ellipse">
            <a:avLst/>
          </a:prstGeom>
          <a:solidFill>
            <a:srgbClr val="5F6368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3</a:t>
            </a:r>
            <a:endParaRPr sz="2200">
              <a:solidFill>
                <a:srgbClr val="FFFFFF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65"/>
          <p:cNvSpPr txBox="1"/>
          <p:nvPr/>
        </p:nvSpPr>
        <p:spPr>
          <a:xfrm>
            <a:off x="517675" y="524338"/>
            <a:ext cx="4931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5F6368"/>
                </a:solidFill>
                <a:latin typeface="Open Sans"/>
                <a:ea typeface="Open Sans"/>
                <a:cs typeface="Open Sans"/>
                <a:sym typeface="Open Sans"/>
              </a:rPr>
              <a:t>Vamos nos conectar!</a:t>
            </a:r>
            <a:endParaRPr sz="2400">
              <a:solidFill>
                <a:srgbClr val="5F636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08" name="Google Shape;408;p65"/>
          <p:cNvSpPr txBox="1"/>
          <p:nvPr/>
        </p:nvSpPr>
        <p:spPr>
          <a:xfrm>
            <a:off x="3064600" y="-1016100"/>
            <a:ext cx="65094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5F6368"/>
                </a:solidFill>
                <a:latin typeface="Open Sans"/>
                <a:ea typeface="Open Sans"/>
                <a:cs typeface="Open Sans"/>
                <a:sym typeface="Open Sans"/>
              </a:rPr>
              <a:t>Insert a few sentences summarizing the next steps you would take with this project and why. Feel free to organize next steps in a bullet point list. </a:t>
            </a:r>
            <a:endParaRPr>
              <a:solidFill>
                <a:srgbClr val="5F636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09" name="Google Shape;409;p65"/>
          <p:cNvSpPr/>
          <p:nvPr/>
        </p:nvSpPr>
        <p:spPr>
          <a:xfrm>
            <a:off x="517675" y="1832019"/>
            <a:ext cx="7938900" cy="2510400"/>
          </a:xfrm>
          <a:prstGeom prst="rect">
            <a:avLst/>
          </a:prstGeom>
          <a:solidFill>
            <a:srgbClr val="F8F9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0" name="Google Shape;410;p65"/>
          <p:cNvSpPr txBox="1"/>
          <p:nvPr/>
        </p:nvSpPr>
        <p:spPr>
          <a:xfrm>
            <a:off x="919075" y="2461800"/>
            <a:ext cx="7136100" cy="185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5F6368"/>
                </a:solidFill>
                <a:latin typeface="Open Sans"/>
                <a:ea typeface="Open Sans"/>
                <a:cs typeface="Open Sans"/>
                <a:sym typeface="Open Sans"/>
              </a:rPr>
              <a:t>Que tal conhecer mais um pouco sobre mim e meu trabalho?</a:t>
            </a:r>
            <a:endParaRPr sz="1200">
              <a:solidFill>
                <a:srgbClr val="5F636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rgbClr val="5F636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5F6368"/>
                </a:solidFill>
                <a:latin typeface="Open Sans"/>
                <a:ea typeface="Open Sans"/>
                <a:cs typeface="Open Sans"/>
                <a:sym typeface="Open Sans"/>
              </a:rPr>
              <a:t>Você pode me encontrar através das seguintes formas:</a:t>
            </a:r>
            <a:endParaRPr sz="1200">
              <a:solidFill>
                <a:srgbClr val="5F636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3"/>
              </a:rPr>
              <a:t>E-mail</a:t>
            </a:r>
            <a:r>
              <a:rPr lang="en" sz="1200">
                <a:solidFill>
                  <a:srgbClr val="5F6368"/>
                </a:solidFill>
                <a:latin typeface="Open Sans"/>
                <a:ea typeface="Open Sans"/>
                <a:cs typeface="Open Sans"/>
                <a:sym typeface="Open Sans"/>
              </a:rPr>
              <a:t>     </a:t>
            </a:r>
            <a:r>
              <a:rPr lang="en" sz="1200" u="sng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LinkedIn</a:t>
            </a:r>
            <a:r>
              <a:rPr lang="en" sz="1200">
                <a:solidFill>
                  <a:srgbClr val="5F6368"/>
                </a:solidFill>
                <a:latin typeface="Open Sans"/>
                <a:ea typeface="Open Sans"/>
                <a:cs typeface="Open Sans"/>
                <a:sym typeface="Open Sans"/>
              </a:rPr>
              <a:t>     </a:t>
            </a:r>
            <a:r>
              <a:rPr lang="en" sz="1200" u="sng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WhatsApp</a:t>
            </a:r>
            <a:endParaRPr sz="1200">
              <a:solidFill>
                <a:srgbClr val="5F636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rgbClr val="5F636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5F6368"/>
                </a:solidFill>
                <a:latin typeface="Open Sans"/>
                <a:ea typeface="Open Sans"/>
                <a:cs typeface="Open Sans"/>
                <a:sym typeface="Open Sans"/>
              </a:rPr>
              <a:t>Ah, não deixe de conferir o meu portfólio ;)</a:t>
            </a:r>
            <a:endParaRPr sz="1200">
              <a:solidFill>
                <a:srgbClr val="5F636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6"/>
              </a:rPr>
              <a:t>Acesse aqui</a:t>
            </a:r>
            <a:endParaRPr sz="1200">
              <a:solidFill>
                <a:srgbClr val="5F636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rgbClr val="5F636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11" name="Google Shape;411;p65"/>
          <p:cNvSpPr/>
          <p:nvPr/>
        </p:nvSpPr>
        <p:spPr>
          <a:xfrm>
            <a:off x="4230475" y="1602212"/>
            <a:ext cx="513300" cy="513300"/>
          </a:xfrm>
          <a:prstGeom prst="ellipse">
            <a:avLst/>
          </a:prstGeom>
          <a:solidFill>
            <a:srgbClr val="5F636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2" name="Google Shape;412;p65"/>
          <p:cNvSpPr/>
          <p:nvPr/>
        </p:nvSpPr>
        <p:spPr>
          <a:xfrm>
            <a:off x="4361825" y="1734124"/>
            <a:ext cx="250599" cy="249449"/>
          </a:xfrm>
          <a:custGeom>
            <a:rect b="b" l="l" r="r" t="t"/>
            <a:pathLst>
              <a:path extrusionOk="0" h="962" w="964">
                <a:moveTo>
                  <a:pt x="774" y="400"/>
                </a:moveTo>
                <a:lnTo>
                  <a:pt x="562" y="189"/>
                </a:lnTo>
                <a:lnTo>
                  <a:pt x="0" y="749"/>
                </a:lnTo>
                <a:lnTo>
                  <a:pt x="0" y="961"/>
                </a:lnTo>
                <a:lnTo>
                  <a:pt x="212" y="961"/>
                </a:lnTo>
                <a:lnTo>
                  <a:pt x="774" y="400"/>
                </a:lnTo>
                <a:close/>
                <a:moveTo>
                  <a:pt x="940" y="234"/>
                </a:moveTo>
                <a:cubicBezTo>
                  <a:pt x="963" y="211"/>
                  <a:pt x="963" y="177"/>
                  <a:pt x="940" y="155"/>
                </a:cubicBezTo>
                <a:lnTo>
                  <a:pt x="807" y="22"/>
                </a:lnTo>
                <a:cubicBezTo>
                  <a:pt x="785" y="0"/>
                  <a:pt x="751" y="0"/>
                  <a:pt x="728" y="22"/>
                </a:cubicBezTo>
                <a:lnTo>
                  <a:pt x="618" y="132"/>
                </a:lnTo>
                <a:lnTo>
                  <a:pt x="830" y="344"/>
                </a:lnTo>
                <a:lnTo>
                  <a:pt x="940" y="23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42"/>
          <p:cNvSpPr txBox="1"/>
          <p:nvPr/>
        </p:nvSpPr>
        <p:spPr>
          <a:xfrm>
            <a:off x="517675" y="2237975"/>
            <a:ext cx="3446100" cy="12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4285F4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O problema:</a:t>
            </a:r>
            <a:r>
              <a:rPr lang="en">
                <a:solidFill>
                  <a:srgbClr val="4285F4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</a:t>
            </a:r>
            <a:endParaRPr>
              <a:solidFill>
                <a:srgbClr val="1967D2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F6368"/>
                </a:solidFill>
                <a:latin typeface="Open Sans"/>
                <a:ea typeface="Open Sans"/>
                <a:cs typeface="Open Sans"/>
                <a:sym typeface="Open Sans"/>
              </a:rPr>
              <a:t>Evitar estresse com processos longos e complicados, assim como evitar problemas com compras</a:t>
            </a:r>
            <a:endParaRPr b="1" sz="1200">
              <a:solidFill>
                <a:srgbClr val="4285F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4" name="Google Shape;174;p42"/>
          <p:cNvSpPr txBox="1"/>
          <p:nvPr/>
        </p:nvSpPr>
        <p:spPr>
          <a:xfrm>
            <a:off x="517675" y="524350"/>
            <a:ext cx="6155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5F6368"/>
                </a:solidFill>
                <a:latin typeface="Open Sans"/>
                <a:ea typeface="Open Sans"/>
                <a:cs typeface="Open Sans"/>
                <a:sym typeface="Open Sans"/>
              </a:rPr>
              <a:t>Visão Geral do Projeto</a:t>
            </a:r>
            <a:endParaRPr sz="2400">
              <a:solidFill>
                <a:srgbClr val="5F636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5" name="Google Shape;175;p42"/>
          <p:cNvSpPr/>
          <p:nvPr/>
        </p:nvSpPr>
        <p:spPr>
          <a:xfrm>
            <a:off x="517675" y="1534000"/>
            <a:ext cx="513300" cy="5133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42"/>
          <p:cNvSpPr txBox="1"/>
          <p:nvPr/>
        </p:nvSpPr>
        <p:spPr>
          <a:xfrm>
            <a:off x="4572000" y="2237975"/>
            <a:ext cx="3446100" cy="12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285F4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O objetivo</a:t>
            </a:r>
            <a:r>
              <a:rPr lang="en">
                <a:solidFill>
                  <a:srgbClr val="4285F4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: </a:t>
            </a:r>
            <a:endParaRPr>
              <a:solidFill>
                <a:srgbClr val="1967D2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F6368"/>
                </a:solidFill>
                <a:latin typeface="Open Sans"/>
                <a:ea typeface="Open Sans"/>
                <a:cs typeface="Open Sans"/>
                <a:sym typeface="Open Sans"/>
              </a:rPr>
              <a:t>Criar um aplicativo de pré-venda que seja ao mesmo tempo simples, intuitivo e detalhado para uma grande variedade de usuários</a:t>
            </a:r>
            <a:endParaRPr b="1" sz="1200">
              <a:solidFill>
                <a:srgbClr val="4285F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7" name="Google Shape;177;p42"/>
          <p:cNvSpPr/>
          <p:nvPr/>
        </p:nvSpPr>
        <p:spPr>
          <a:xfrm>
            <a:off x="4572000" y="1534000"/>
            <a:ext cx="513300" cy="5133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42"/>
          <p:cNvSpPr/>
          <p:nvPr/>
        </p:nvSpPr>
        <p:spPr>
          <a:xfrm>
            <a:off x="4684213" y="1653525"/>
            <a:ext cx="288875" cy="274249"/>
          </a:xfrm>
          <a:custGeom>
            <a:rect b="b" l="l" r="r" t="t"/>
            <a:pathLst>
              <a:path extrusionOk="0" h="993" w="1045">
                <a:moveTo>
                  <a:pt x="522" y="798"/>
                </a:moveTo>
                <a:lnTo>
                  <a:pt x="844" y="992"/>
                </a:lnTo>
                <a:lnTo>
                  <a:pt x="759" y="626"/>
                </a:lnTo>
                <a:lnTo>
                  <a:pt x="1044" y="378"/>
                </a:lnTo>
                <a:lnTo>
                  <a:pt x="669" y="347"/>
                </a:lnTo>
                <a:lnTo>
                  <a:pt x="522" y="0"/>
                </a:lnTo>
                <a:lnTo>
                  <a:pt x="375" y="347"/>
                </a:lnTo>
                <a:lnTo>
                  <a:pt x="0" y="378"/>
                </a:lnTo>
                <a:lnTo>
                  <a:pt x="285" y="626"/>
                </a:lnTo>
                <a:lnTo>
                  <a:pt x="200" y="992"/>
                </a:lnTo>
                <a:lnTo>
                  <a:pt x="522" y="798"/>
                </a:ln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42"/>
          <p:cNvSpPr/>
          <p:nvPr/>
        </p:nvSpPr>
        <p:spPr>
          <a:xfrm>
            <a:off x="640475" y="1656801"/>
            <a:ext cx="267700" cy="267700"/>
          </a:xfrm>
          <a:custGeom>
            <a:rect b="b" l="l" r="r" t="t"/>
            <a:pathLst>
              <a:path extrusionOk="0" h="209550" w="209550">
                <a:moveTo>
                  <a:pt x="115315" y="52353"/>
                </a:moveTo>
                <a:lnTo>
                  <a:pt x="115315" y="115315"/>
                </a:lnTo>
                <a:lnTo>
                  <a:pt x="94235" y="115315"/>
                </a:lnTo>
                <a:lnTo>
                  <a:pt x="94235" y="52353"/>
                </a:lnTo>
                <a:close/>
                <a:moveTo>
                  <a:pt x="115315" y="136256"/>
                </a:moveTo>
                <a:lnTo>
                  <a:pt x="115315" y="157197"/>
                </a:lnTo>
                <a:lnTo>
                  <a:pt x="94235" y="157197"/>
                </a:lnTo>
                <a:lnTo>
                  <a:pt x="94235" y="136256"/>
                </a:lnTo>
                <a:close/>
                <a:moveTo>
                  <a:pt x="104705" y="0"/>
                </a:moveTo>
                <a:lnTo>
                  <a:pt x="99400" y="140"/>
                </a:lnTo>
                <a:lnTo>
                  <a:pt x="94095" y="558"/>
                </a:lnTo>
                <a:lnTo>
                  <a:pt x="88790" y="1256"/>
                </a:lnTo>
                <a:lnTo>
                  <a:pt x="83625" y="2094"/>
                </a:lnTo>
                <a:lnTo>
                  <a:pt x="78599" y="3351"/>
                </a:lnTo>
                <a:lnTo>
                  <a:pt x="73573" y="4747"/>
                </a:lnTo>
                <a:lnTo>
                  <a:pt x="68687" y="6422"/>
                </a:lnTo>
                <a:lnTo>
                  <a:pt x="63940" y="8237"/>
                </a:lnTo>
                <a:lnTo>
                  <a:pt x="59333" y="10331"/>
                </a:lnTo>
                <a:lnTo>
                  <a:pt x="54866" y="12704"/>
                </a:lnTo>
                <a:lnTo>
                  <a:pt x="50398" y="15217"/>
                </a:lnTo>
                <a:lnTo>
                  <a:pt x="46210" y="17870"/>
                </a:lnTo>
                <a:lnTo>
                  <a:pt x="42022" y="20801"/>
                </a:lnTo>
                <a:lnTo>
                  <a:pt x="38113" y="23873"/>
                </a:lnTo>
                <a:lnTo>
                  <a:pt x="34343" y="27223"/>
                </a:lnTo>
                <a:lnTo>
                  <a:pt x="30714" y="30714"/>
                </a:lnTo>
                <a:lnTo>
                  <a:pt x="27223" y="34343"/>
                </a:lnTo>
                <a:lnTo>
                  <a:pt x="23873" y="38113"/>
                </a:lnTo>
                <a:lnTo>
                  <a:pt x="20801" y="42161"/>
                </a:lnTo>
                <a:lnTo>
                  <a:pt x="17870" y="46210"/>
                </a:lnTo>
                <a:lnTo>
                  <a:pt x="15217" y="50398"/>
                </a:lnTo>
                <a:lnTo>
                  <a:pt x="12704" y="54866"/>
                </a:lnTo>
                <a:lnTo>
                  <a:pt x="10331" y="59333"/>
                </a:lnTo>
                <a:lnTo>
                  <a:pt x="8237" y="63940"/>
                </a:lnTo>
                <a:lnTo>
                  <a:pt x="6282" y="68826"/>
                </a:lnTo>
                <a:lnTo>
                  <a:pt x="4747" y="73573"/>
                </a:lnTo>
                <a:lnTo>
                  <a:pt x="3351" y="78599"/>
                </a:lnTo>
                <a:lnTo>
                  <a:pt x="2094" y="83625"/>
                </a:lnTo>
                <a:lnTo>
                  <a:pt x="1256" y="88790"/>
                </a:lnTo>
                <a:lnTo>
                  <a:pt x="558" y="94095"/>
                </a:lnTo>
                <a:lnTo>
                  <a:pt x="140" y="99400"/>
                </a:lnTo>
                <a:lnTo>
                  <a:pt x="0" y="104845"/>
                </a:lnTo>
                <a:lnTo>
                  <a:pt x="140" y="110150"/>
                </a:lnTo>
                <a:lnTo>
                  <a:pt x="558" y="115455"/>
                </a:lnTo>
                <a:lnTo>
                  <a:pt x="1256" y="120760"/>
                </a:lnTo>
                <a:lnTo>
                  <a:pt x="2094" y="125925"/>
                </a:lnTo>
                <a:lnTo>
                  <a:pt x="3351" y="130951"/>
                </a:lnTo>
                <a:lnTo>
                  <a:pt x="4747" y="135977"/>
                </a:lnTo>
                <a:lnTo>
                  <a:pt x="6282" y="140863"/>
                </a:lnTo>
                <a:lnTo>
                  <a:pt x="8237" y="145610"/>
                </a:lnTo>
                <a:lnTo>
                  <a:pt x="10331" y="150217"/>
                </a:lnTo>
                <a:lnTo>
                  <a:pt x="12704" y="154684"/>
                </a:lnTo>
                <a:lnTo>
                  <a:pt x="15217" y="159152"/>
                </a:lnTo>
                <a:lnTo>
                  <a:pt x="17870" y="163340"/>
                </a:lnTo>
                <a:lnTo>
                  <a:pt x="20801" y="167528"/>
                </a:lnTo>
                <a:lnTo>
                  <a:pt x="23873" y="171437"/>
                </a:lnTo>
                <a:lnTo>
                  <a:pt x="27223" y="175207"/>
                </a:lnTo>
                <a:lnTo>
                  <a:pt x="30714" y="178836"/>
                </a:lnTo>
                <a:lnTo>
                  <a:pt x="34343" y="182327"/>
                </a:lnTo>
                <a:lnTo>
                  <a:pt x="38113" y="185677"/>
                </a:lnTo>
                <a:lnTo>
                  <a:pt x="42022" y="188749"/>
                </a:lnTo>
                <a:lnTo>
                  <a:pt x="46210" y="191680"/>
                </a:lnTo>
                <a:lnTo>
                  <a:pt x="50398" y="194333"/>
                </a:lnTo>
                <a:lnTo>
                  <a:pt x="54866" y="196846"/>
                </a:lnTo>
                <a:lnTo>
                  <a:pt x="59333" y="199219"/>
                </a:lnTo>
                <a:lnTo>
                  <a:pt x="63940" y="201313"/>
                </a:lnTo>
                <a:lnTo>
                  <a:pt x="68687" y="203268"/>
                </a:lnTo>
                <a:lnTo>
                  <a:pt x="73573" y="204803"/>
                </a:lnTo>
                <a:lnTo>
                  <a:pt x="78599" y="206199"/>
                </a:lnTo>
                <a:lnTo>
                  <a:pt x="83625" y="207456"/>
                </a:lnTo>
                <a:lnTo>
                  <a:pt x="88790" y="208294"/>
                </a:lnTo>
                <a:lnTo>
                  <a:pt x="94095" y="208992"/>
                </a:lnTo>
                <a:lnTo>
                  <a:pt x="99400" y="209410"/>
                </a:lnTo>
                <a:lnTo>
                  <a:pt x="104705" y="209550"/>
                </a:lnTo>
                <a:lnTo>
                  <a:pt x="110150" y="209410"/>
                </a:lnTo>
                <a:lnTo>
                  <a:pt x="115455" y="208992"/>
                </a:lnTo>
                <a:lnTo>
                  <a:pt x="120760" y="208294"/>
                </a:lnTo>
                <a:lnTo>
                  <a:pt x="125925" y="207456"/>
                </a:lnTo>
                <a:lnTo>
                  <a:pt x="130951" y="206199"/>
                </a:lnTo>
                <a:lnTo>
                  <a:pt x="135977" y="204803"/>
                </a:lnTo>
                <a:lnTo>
                  <a:pt x="140724" y="203268"/>
                </a:lnTo>
                <a:lnTo>
                  <a:pt x="145610" y="201313"/>
                </a:lnTo>
                <a:lnTo>
                  <a:pt x="150217" y="199219"/>
                </a:lnTo>
                <a:lnTo>
                  <a:pt x="154684" y="196846"/>
                </a:lnTo>
                <a:lnTo>
                  <a:pt x="159152" y="194333"/>
                </a:lnTo>
                <a:lnTo>
                  <a:pt x="163340" y="191680"/>
                </a:lnTo>
                <a:lnTo>
                  <a:pt x="167389" y="188749"/>
                </a:lnTo>
                <a:lnTo>
                  <a:pt x="171437" y="185677"/>
                </a:lnTo>
                <a:lnTo>
                  <a:pt x="175207" y="182327"/>
                </a:lnTo>
                <a:lnTo>
                  <a:pt x="178836" y="178836"/>
                </a:lnTo>
                <a:lnTo>
                  <a:pt x="182327" y="175207"/>
                </a:lnTo>
                <a:lnTo>
                  <a:pt x="185677" y="171437"/>
                </a:lnTo>
                <a:lnTo>
                  <a:pt x="188749" y="167528"/>
                </a:lnTo>
                <a:lnTo>
                  <a:pt x="191680" y="163340"/>
                </a:lnTo>
                <a:lnTo>
                  <a:pt x="194333" y="159152"/>
                </a:lnTo>
                <a:lnTo>
                  <a:pt x="196846" y="154684"/>
                </a:lnTo>
                <a:lnTo>
                  <a:pt x="199219" y="150217"/>
                </a:lnTo>
                <a:lnTo>
                  <a:pt x="201313" y="145610"/>
                </a:lnTo>
                <a:lnTo>
                  <a:pt x="203128" y="140863"/>
                </a:lnTo>
                <a:lnTo>
                  <a:pt x="204803" y="135977"/>
                </a:lnTo>
                <a:lnTo>
                  <a:pt x="206199" y="130951"/>
                </a:lnTo>
                <a:lnTo>
                  <a:pt x="207456" y="125925"/>
                </a:lnTo>
                <a:lnTo>
                  <a:pt x="208294" y="120760"/>
                </a:lnTo>
                <a:lnTo>
                  <a:pt x="208992" y="115455"/>
                </a:lnTo>
                <a:lnTo>
                  <a:pt x="209410" y="110150"/>
                </a:lnTo>
                <a:lnTo>
                  <a:pt x="209550" y="104845"/>
                </a:lnTo>
                <a:lnTo>
                  <a:pt x="209410" y="99400"/>
                </a:lnTo>
                <a:lnTo>
                  <a:pt x="208992" y="94095"/>
                </a:lnTo>
                <a:lnTo>
                  <a:pt x="208294" y="88790"/>
                </a:lnTo>
                <a:lnTo>
                  <a:pt x="207456" y="83625"/>
                </a:lnTo>
                <a:lnTo>
                  <a:pt x="206199" y="78599"/>
                </a:lnTo>
                <a:lnTo>
                  <a:pt x="204803" y="73573"/>
                </a:lnTo>
                <a:lnTo>
                  <a:pt x="203128" y="68826"/>
                </a:lnTo>
                <a:lnTo>
                  <a:pt x="201313" y="63940"/>
                </a:lnTo>
                <a:lnTo>
                  <a:pt x="199219" y="59333"/>
                </a:lnTo>
                <a:lnTo>
                  <a:pt x="196846" y="54866"/>
                </a:lnTo>
                <a:lnTo>
                  <a:pt x="194333" y="50398"/>
                </a:lnTo>
                <a:lnTo>
                  <a:pt x="191680" y="46210"/>
                </a:lnTo>
                <a:lnTo>
                  <a:pt x="188749" y="42161"/>
                </a:lnTo>
                <a:lnTo>
                  <a:pt x="185677" y="38113"/>
                </a:lnTo>
                <a:lnTo>
                  <a:pt x="182327" y="34343"/>
                </a:lnTo>
                <a:lnTo>
                  <a:pt x="178836" y="30714"/>
                </a:lnTo>
                <a:lnTo>
                  <a:pt x="175207" y="27223"/>
                </a:lnTo>
                <a:lnTo>
                  <a:pt x="171437" y="23873"/>
                </a:lnTo>
                <a:lnTo>
                  <a:pt x="167389" y="20801"/>
                </a:lnTo>
                <a:lnTo>
                  <a:pt x="163340" y="17870"/>
                </a:lnTo>
                <a:lnTo>
                  <a:pt x="159152" y="15217"/>
                </a:lnTo>
                <a:lnTo>
                  <a:pt x="154684" y="12704"/>
                </a:lnTo>
                <a:lnTo>
                  <a:pt x="150217" y="10331"/>
                </a:lnTo>
                <a:lnTo>
                  <a:pt x="145610" y="8237"/>
                </a:lnTo>
                <a:lnTo>
                  <a:pt x="140724" y="6422"/>
                </a:lnTo>
                <a:lnTo>
                  <a:pt x="135977" y="4747"/>
                </a:lnTo>
                <a:lnTo>
                  <a:pt x="130951" y="3351"/>
                </a:lnTo>
                <a:lnTo>
                  <a:pt x="125925" y="2094"/>
                </a:lnTo>
                <a:lnTo>
                  <a:pt x="120760" y="1256"/>
                </a:lnTo>
                <a:lnTo>
                  <a:pt x="115455" y="558"/>
                </a:lnTo>
                <a:lnTo>
                  <a:pt x="110150" y="140"/>
                </a:lnTo>
                <a:lnTo>
                  <a:pt x="10470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43"/>
          <p:cNvSpPr txBox="1"/>
          <p:nvPr/>
        </p:nvSpPr>
        <p:spPr>
          <a:xfrm>
            <a:off x="517675" y="2237975"/>
            <a:ext cx="3446100" cy="15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285F4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Minha função</a:t>
            </a:r>
            <a:r>
              <a:rPr lang="en">
                <a:solidFill>
                  <a:srgbClr val="4285F4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: </a:t>
            </a:r>
            <a:endParaRPr>
              <a:solidFill>
                <a:srgbClr val="1967D2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5F6368"/>
                </a:solidFill>
                <a:latin typeface="Open Sans"/>
                <a:ea typeface="Open Sans"/>
                <a:cs typeface="Open Sans"/>
                <a:sym typeface="Open Sans"/>
              </a:rPr>
              <a:t>Gerente de programa de UX</a:t>
            </a:r>
            <a:endParaRPr sz="1200">
              <a:solidFill>
                <a:srgbClr val="5F636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5F6368"/>
                </a:solidFill>
                <a:latin typeface="Open Sans"/>
                <a:ea typeface="Open Sans"/>
                <a:cs typeface="Open Sans"/>
                <a:sym typeface="Open Sans"/>
              </a:rPr>
              <a:t>Pesquisador de UX</a:t>
            </a:r>
            <a:endParaRPr sz="1200">
              <a:solidFill>
                <a:srgbClr val="5F636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5F6368"/>
                </a:solidFill>
                <a:latin typeface="Open Sans"/>
                <a:ea typeface="Open Sans"/>
                <a:cs typeface="Open Sans"/>
                <a:sym typeface="Open Sans"/>
              </a:rPr>
              <a:t>Escritor de UX</a:t>
            </a:r>
            <a:endParaRPr sz="1200">
              <a:solidFill>
                <a:srgbClr val="5F636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F6368"/>
                </a:solidFill>
                <a:latin typeface="Open Sans"/>
                <a:ea typeface="Open Sans"/>
                <a:cs typeface="Open Sans"/>
                <a:sym typeface="Open Sans"/>
              </a:rPr>
              <a:t>Designer visual</a:t>
            </a:r>
            <a:endParaRPr sz="1200">
              <a:solidFill>
                <a:srgbClr val="5F636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5" name="Google Shape;185;p43"/>
          <p:cNvSpPr txBox="1"/>
          <p:nvPr/>
        </p:nvSpPr>
        <p:spPr>
          <a:xfrm>
            <a:off x="517675" y="524350"/>
            <a:ext cx="6155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5F6368"/>
                </a:solidFill>
                <a:latin typeface="Open Sans"/>
                <a:ea typeface="Open Sans"/>
                <a:cs typeface="Open Sans"/>
                <a:sym typeface="Open Sans"/>
              </a:rPr>
              <a:t>Visão Geral do Projeto</a:t>
            </a:r>
            <a:endParaRPr sz="2400">
              <a:solidFill>
                <a:srgbClr val="5F636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6" name="Google Shape;186;p43"/>
          <p:cNvSpPr/>
          <p:nvPr/>
        </p:nvSpPr>
        <p:spPr>
          <a:xfrm>
            <a:off x="517675" y="1534000"/>
            <a:ext cx="513300" cy="5133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43"/>
          <p:cNvSpPr txBox="1"/>
          <p:nvPr/>
        </p:nvSpPr>
        <p:spPr>
          <a:xfrm>
            <a:off x="4572000" y="2237975"/>
            <a:ext cx="3446100" cy="15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285F4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Responsabilidades</a:t>
            </a:r>
            <a:r>
              <a:rPr lang="en">
                <a:solidFill>
                  <a:srgbClr val="1967D2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: </a:t>
            </a:r>
            <a:endParaRPr>
              <a:solidFill>
                <a:srgbClr val="1967D2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5F6368"/>
                </a:solidFill>
                <a:latin typeface="Open Sans"/>
                <a:ea typeface="Open Sans"/>
                <a:cs typeface="Open Sans"/>
                <a:sym typeface="Open Sans"/>
              </a:rPr>
              <a:t>Pesquisa de usuário</a:t>
            </a:r>
            <a:endParaRPr sz="1200">
              <a:solidFill>
                <a:srgbClr val="5F636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5F6368"/>
                </a:solidFill>
                <a:latin typeface="Open Sans"/>
                <a:ea typeface="Open Sans"/>
                <a:cs typeface="Open Sans"/>
                <a:sym typeface="Open Sans"/>
              </a:rPr>
              <a:t>Desenvolvimento de wireframes</a:t>
            </a:r>
            <a:endParaRPr sz="1200">
              <a:solidFill>
                <a:srgbClr val="5F636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5F6368"/>
                </a:solidFill>
                <a:latin typeface="Open Sans"/>
                <a:ea typeface="Open Sans"/>
                <a:cs typeface="Open Sans"/>
                <a:sym typeface="Open Sans"/>
              </a:rPr>
              <a:t>Desenvolvimento de mockups</a:t>
            </a:r>
            <a:endParaRPr sz="1200">
              <a:solidFill>
                <a:srgbClr val="5F636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F6368"/>
                </a:solidFill>
                <a:latin typeface="Open Sans"/>
                <a:ea typeface="Open Sans"/>
                <a:cs typeface="Open Sans"/>
                <a:sym typeface="Open Sans"/>
              </a:rPr>
              <a:t>Prototipagem</a:t>
            </a:r>
            <a:endParaRPr sz="1200">
              <a:solidFill>
                <a:srgbClr val="5F636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8" name="Google Shape;188;p43"/>
          <p:cNvSpPr/>
          <p:nvPr/>
        </p:nvSpPr>
        <p:spPr>
          <a:xfrm>
            <a:off x="4572000" y="1534000"/>
            <a:ext cx="513300" cy="5133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43"/>
          <p:cNvSpPr/>
          <p:nvPr/>
        </p:nvSpPr>
        <p:spPr>
          <a:xfrm>
            <a:off x="645441" y="1662440"/>
            <a:ext cx="257757" cy="256421"/>
          </a:xfrm>
          <a:custGeom>
            <a:rect b="b" l="l" r="r" t="t"/>
            <a:pathLst>
              <a:path extrusionOk="0" h="847" w="851">
                <a:moveTo>
                  <a:pt x="423" y="423"/>
                </a:moveTo>
                <a:cubicBezTo>
                  <a:pt x="542" y="423"/>
                  <a:pt x="635" y="327"/>
                  <a:pt x="635" y="212"/>
                </a:cubicBezTo>
                <a:cubicBezTo>
                  <a:pt x="635" y="93"/>
                  <a:pt x="539" y="0"/>
                  <a:pt x="423" y="0"/>
                </a:cubicBezTo>
                <a:cubicBezTo>
                  <a:pt x="308" y="0"/>
                  <a:pt x="212" y="96"/>
                  <a:pt x="212" y="212"/>
                </a:cubicBezTo>
                <a:cubicBezTo>
                  <a:pt x="209" y="327"/>
                  <a:pt x="305" y="423"/>
                  <a:pt x="423" y="423"/>
                </a:cubicBezTo>
                <a:close/>
                <a:moveTo>
                  <a:pt x="423" y="528"/>
                </a:moveTo>
                <a:cubicBezTo>
                  <a:pt x="282" y="528"/>
                  <a:pt x="0" y="598"/>
                  <a:pt x="0" y="738"/>
                </a:cubicBezTo>
                <a:lnTo>
                  <a:pt x="0" y="846"/>
                </a:lnTo>
                <a:lnTo>
                  <a:pt x="850" y="846"/>
                </a:lnTo>
                <a:lnTo>
                  <a:pt x="850" y="738"/>
                </a:lnTo>
                <a:cubicBezTo>
                  <a:pt x="847" y="601"/>
                  <a:pt x="564" y="528"/>
                  <a:pt x="423" y="5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43"/>
          <p:cNvSpPr/>
          <p:nvPr/>
        </p:nvSpPr>
        <p:spPr>
          <a:xfrm>
            <a:off x="4685687" y="1710781"/>
            <a:ext cx="285935" cy="159748"/>
          </a:xfrm>
          <a:custGeom>
            <a:rect b="b" l="l" r="r" t="t"/>
            <a:pathLst>
              <a:path extrusionOk="0" h="526" w="941">
                <a:moveTo>
                  <a:pt x="0" y="316"/>
                </a:moveTo>
                <a:lnTo>
                  <a:pt x="105" y="316"/>
                </a:lnTo>
                <a:lnTo>
                  <a:pt x="105" y="212"/>
                </a:lnTo>
                <a:lnTo>
                  <a:pt x="0" y="212"/>
                </a:lnTo>
                <a:lnTo>
                  <a:pt x="0" y="316"/>
                </a:lnTo>
                <a:close/>
                <a:moveTo>
                  <a:pt x="0" y="525"/>
                </a:moveTo>
                <a:lnTo>
                  <a:pt x="105" y="525"/>
                </a:lnTo>
                <a:lnTo>
                  <a:pt x="105" y="421"/>
                </a:lnTo>
                <a:lnTo>
                  <a:pt x="0" y="421"/>
                </a:lnTo>
                <a:lnTo>
                  <a:pt x="0" y="525"/>
                </a:lnTo>
                <a:close/>
                <a:moveTo>
                  <a:pt x="0" y="105"/>
                </a:moveTo>
                <a:lnTo>
                  <a:pt x="105" y="105"/>
                </a:lnTo>
                <a:lnTo>
                  <a:pt x="105" y="0"/>
                </a:lnTo>
                <a:lnTo>
                  <a:pt x="0" y="0"/>
                </a:lnTo>
                <a:lnTo>
                  <a:pt x="0" y="105"/>
                </a:lnTo>
                <a:close/>
                <a:moveTo>
                  <a:pt x="209" y="316"/>
                </a:moveTo>
                <a:lnTo>
                  <a:pt x="940" y="316"/>
                </a:lnTo>
                <a:lnTo>
                  <a:pt x="940" y="212"/>
                </a:lnTo>
                <a:lnTo>
                  <a:pt x="209" y="212"/>
                </a:lnTo>
                <a:lnTo>
                  <a:pt x="209" y="316"/>
                </a:lnTo>
                <a:close/>
                <a:moveTo>
                  <a:pt x="209" y="525"/>
                </a:moveTo>
                <a:lnTo>
                  <a:pt x="940" y="525"/>
                </a:lnTo>
                <a:lnTo>
                  <a:pt x="940" y="421"/>
                </a:lnTo>
                <a:lnTo>
                  <a:pt x="209" y="421"/>
                </a:lnTo>
                <a:lnTo>
                  <a:pt x="209" y="525"/>
                </a:lnTo>
                <a:close/>
                <a:moveTo>
                  <a:pt x="209" y="0"/>
                </a:moveTo>
                <a:lnTo>
                  <a:pt x="209" y="105"/>
                </a:lnTo>
                <a:lnTo>
                  <a:pt x="940" y="105"/>
                </a:lnTo>
                <a:lnTo>
                  <a:pt x="940" y="0"/>
                </a:lnTo>
                <a:lnTo>
                  <a:pt x="20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A4335"/>
        </a:solidFill>
      </p:bgPr>
    </p:bg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4"/>
          <p:cNvSpPr txBox="1"/>
          <p:nvPr/>
        </p:nvSpPr>
        <p:spPr>
          <a:xfrm>
            <a:off x="-460025" y="2082300"/>
            <a:ext cx="3704400" cy="9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Entendendo</a:t>
            </a:r>
            <a:endParaRPr sz="24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 usuário</a:t>
            </a:r>
            <a:endParaRPr sz="24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6" name="Google Shape;196;p44"/>
          <p:cNvSpPr txBox="1"/>
          <p:nvPr/>
        </p:nvSpPr>
        <p:spPr>
          <a:xfrm>
            <a:off x="3712425" y="1886850"/>
            <a:ext cx="3946500" cy="13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Char char="●"/>
            </a:pPr>
            <a:r>
              <a:rPr lang="en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Pesquisa de usuário</a:t>
            </a:r>
            <a:endParaRPr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Char char="●"/>
            </a:pPr>
            <a:r>
              <a:rPr lang="en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Personas</a:t>
            </a:r>
            <a:endParaRPr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Char char="●"/>
            </a:pPr>
            <a:r>
              <a:rPr lang="en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Declarações de problema</a:t>
            </a:r>
            <a:endParaRPr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Char char="●"/>
            </a:pPr>
            <a:r>
              <a:rPr lang="en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Mapas de Jornada de Usuário</a:t>
            </a:r>
            <a:endParaRPr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97" name="Google Shape;197;p44"/>
          <p:cNvCxnSpPr/>
          <p:nvPr/>
        </p:nvCxnSpPr>
        <p:spPr>
          <a:xfrm>
            <a:off x="3460100" y="1032150"/>
            <a:ext cx="36600" cy="307920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45"/>
          <p:cNvSpPr/>
          <p:nvPr/>
        </p:nvSpPr>
        <p:spPr>
          <a:xfrm>
            <a:off x="517675" y="1832019"/>
            <a:ext cx="7938900" cy="2510400"/>
          </a:xfrm>
          <a:prstGeom prst="rect">
            <a:avLst/>
          </a:prstGeom>
          <a:solidFill>
            <a:srgbClr val="F8F9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45"/>
          <p:cNvSpPr txBox="1"/>
          <p:nvPr/>
        </p:nvSpPr>
        <p:spPr>
          <a:xfrm>
            <a:off x="517675" y="524350"/>
            <a:ext cx="6155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5F6368"/>
                </a:solidFill>
                <a:latin typeface="Open Sans"/>
                <a:ea typeface="Open Sans"/>
                <a:cs typeface="Open Sans"/>
                <a:sym typeface="Open Sans"/>
              </a:rPr>
              <a:t>Pesquisa de usuário</a:t>
            </a:r>
            <a:r>
              <a:rPr lang="en" sz="2400">
                <a:solidFill>
                  <a:srgbClr val="5F6368"/>
                </a:solidFill>
                <a:latin typeface="Open Sans"/>
                <a:ea typeface="Open Sans"/>
                <a:cs typeface="Open Sans"/>
                <a:sym typeface="Open Sans"/>
              </a:rPr>
              <a:t>: resumo</a:t>
            </a:r>
            <a:endParaRPr sz="2400">
              <a:solidFill>
                <a:srgbClr val="5F636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4" name="Google Shape;204;p45"/>
          <p:cNvSpPr txBox="1"/>
          <p:nvPr/>
        </p:nvSpPr>
        <p:spPr>
          <a:xfrm>
            <a:off x="919075" y="2461800"/>
            <a:ext cx="7136100" cy="14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5F6368"/>
                </a:solidFill>
                <a:latin typeface="Open Sans"/>
                <a:ea typeface="Open Sans"/>
                <a:cs typeface="Open Sans"/>
                <a:sym typeface="Open Sans"/>
              </a:rPr>
              <a:t>Uma pesquisa foi realizada através de formulário, com cinco perguntas abertas.</a:t>
            </a:r>
            <a:endParaRPr sz="1200">
              <a:solidFill>
                <a:srgbClr val="5F636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rgbClr val="5F636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5F6368"/>
                </a:solidFill>
                <a:latin typeface="Open Sans"/>
                <a:ea typeface="Open Sans"/>
                <a:cs typeface="Open Sans"/>
                <a:sym typeface="Open Sans"/>
              </a:rPr>
              <a:t>Após coletar as respostas, foi possível diferenciá-las em dois grupos distintos.</a:t>
            </a:r>
            <a:endParaRPr sz="1200">
              <a:solidFill>
                <a:srgbClr val="5F636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rgbClr val="5F636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5F6368"/>
                </a:solidFill>
                <a:latin typeface="Open Sans"/>
                <a:ea typeface="Open Sans"/>
                <a:cs typeface="Open Sans"/>
                <a:sym typeface="Open Sans"/>
              </a:rPr>
              <a:t>O resultado surpreendeu, pois trouxe informações valiosas, acima das expectativas.</a:t>
            </a:r>
            <a:endParaRPr sz="1200">
              <a:solidFill>
                <a:srgbClr val="5F636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5F636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5" name="Google Shape;205;p45"/>
          <p:cNvSpPr/>
          <p:nvPr/>
        </p:nvSpPr>
        <p:spPr>
          <a:xfrm>
            <a:off x="4230475" y="1602212"/>
            <a:ext cx="513300" cy="513300"/>
          </a:xfrm>
          <a:prstGeom prst="ellipse">
            <a:avLst/>
          </a:prstGeom>
          <a:solidFill>
            <a:srgbClr val="EA433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45"/>
          <p:cNvSpPr/>
          <p:nvPr/>
        </p:nvSpPr>
        <p:spPr>
          <a:xfrm>
            <a:off x="4373201" y="1744926"/>
            <a:ext cx="227849" cy="227849"/>
          </a:xfrm>
          <a:custGeom>
            <a:rect b="b" l="l" r="r" t="t"/>
            <a:pathLst>
              <a:path extrusionOk="0" h="941" w="940">
                <a:moveTo>
                  <a:pt x="835" y="0"/>
                </a:moveTo>
                <a:lnTo>
                  <a:pt x="104" y="0"/>
                </a:lnTo>
                <a:cubicBezTo>
                  <a:pt x="47" y="0"/>
                  <a:pt x="0" y="48"/>
                  <a:pt x="0" y="105"/>
                </a:cubicBezTo>
                <a:lnTo>
                  <a:pt x="0" y="835"/>
                </a:lnTo>
                <a:cubicBezTo>
                  <a:pt x="0" y="892"/>
                  <a:pt x="47" y="940"/>
                  <a:pt x="104" y="940"/>
                </a:cubicBezTo>
                <a:lnTo>
                  <a:pt x="835" y="940"/>
                </a:lnTo>
                <a:cubicBezTo>
                  <a:pt x="891" y="940"/>
                  <a:pt x="939" y="892"/>
                  <a:pt x="939" y="835"/>
                </a:cubicBezTo>
                <a:lnTo>
                  <a:pt x="939" y="105"/>
                </a:lnTo>
                <a:cubicBezTo>
                  <a:pt x="939" y="48"/>
                  <a:pt x="891" y="0"/>
                  <a:pt x="835" y="0"/>
                </a:cubicBezTo>
                <a:close/>
                <a:moveTo>
                  <a:pt x="313" y="734"/>
                </a:moveTo>
                <a:lnTo>
                  <a:pt x="208" y="734"/>
                </a:lnTo>
                <a:lnTo>
                  <a:pt x="208" y="367"/>
                </a:lnTo>
                <a:lnTo>
                  <a:pt x="313" y="367"/>
                </a:lnTo>
                <a:lnTo>
                  <a:pt x="313" y="734"/>
                </a:lnTo>
                <a:close/>
                <a:moveTo>
                  <a:pt x="522" y="734"/>
                </a:moveTo>
                <a:lnTo>
                  <a:pt x="417" y="734"/>
                </a:lnTo>
                <a:lnTo>
                  <a:pt x="417" y="212"/>
                </a:lnTo>
                <a:lnTo>
                  <a:pt x="522" y="212"/>
                </a:lnTo>
                <a:lnTo>
                  <a:pt x="522" y="734"/>
                </a:lnTo>
                <a:close/>
                <a:moveTo>
                  <a:pt x="730" y="734"/>
                </a:moveTo>
                <a:lnTo>
                  <a:pt x="626" y="734"/>
                </a:lnTo>
                <a:lnTo>
                  <a:pt x="626" y="525"/>
                </a:lnTo>
                <a:lnTo>
                  <a:pt x="730" y="525"/>
                </a:lnTo>
                <a:lnTo>
                  <a:pt x="730" y="73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46"/>
          <p:cNvSpPr txBox="1"/>
          <p:nvPr/>
        </p:nvSpPr>
        <p:spPr>
          <a:xfrm>
            <a:off x="517675" y="524350"/>
            <a:ext cx="6155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5F6368"/>
                </a:solidFill>
                <a:latin typeface="Open Sans"/>
                <a:ea typeface="Open Sans"/>
                <a:cs typeface="Open Sans"/>
                <a:sym typeface="Open Sans"/>
              </a:rPr>
              <a:t>Pesquisa de usuário</a:t>
            </a:r>
            <a:r>
              <a:rPr lang="en" sz="2400">
                <a:solidFill>
                  <a:srgbClr val="5F6368"/>
                </a:solidFill>
                <a:latin typeface="Open Sans"/>
                <a:ea typeface="Open Sans"/>
                <a:cs typeface="Open Sans"/>
                <a:sym typeface="Open Sans"/>
              </a:rPr>
              <a:t>: dificuldades</a:t>
            </a:r>
            <a:endParaRPr sz="2400">
              <a:solidFill>
                <a:srgbClr val="5F636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2" name="Google Shape;212;p46"/>
          <p:cNvSpPr txBox="1"/>
          <p:nvPr/>
        </p:nvSpPr>
        <p:spPr>
          <a:xfrm>
            <a:off x="1494438" y="2008850"/>
            <a:ext cx="1872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A4335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Lentidão no processo</a:t>
            </a:r>
            <a:endParaRPr>
              <a:solidFill>
                <a:srgbClr val="4285F4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213" name="Google Shape;213;p46"/>
          <p:cNvSpPr txBox="1"/>
          <p:nvPr/>
        </p:nvSpPr>
        <p:spPr>
          <a:xfrm>
            <a:off x="1494450" y="2674875"/>
            <a:ext cx="1872600" cy="10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F6368"/>
                </a:solidFill>
                <a:latin typeface="Open Sans"/>
                <a:ea typeface="Open Sans"/>
                <a:cs typeface="Open Sans"/>
                <a:sym typeface="Open Sans"/>
              </a:rPr>
              <a:t>Para evitar a lentidão, deseja-se criar um aplicativo simples e objetivo.</a:t>
            </a:r>
            <a:endParaRPr sz="1200"/>
          </a:p>
        </p:txBody>
      </p:sp>
      <p:sp>
        <p:nvSpPr>
          <p:cNvPr id="214" name="Google Shape;214;p46"/>
          <p:cNvSpPr txBox="1"/>
          <p:nvPr/>
        </p:nvSpPr>
        <p:spPr>
          <a:xfrm>
            <a:off x="3635688" y="2008850"/>
            <a:ext cx="1872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A4335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Falta de recurso de opiniões</a:t>
            </a:r>
            <a:endParaRPr>
              <a:solidFill>
                <a:srgbClr val="4285F4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215" name="Google Shape;215;p46"/>
          <p:cNvSpPr txBox="1"/>
          <p:nvPr/>
        </p:nvSpPr>
        <p:spPr>
          <a:xfrm>
            <a:off x="3635700" y="2674875"/>
            <a:ext cx="1872600" cy="12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F6368"/>
                </a:solidFill>
                <a:latin typeface="Open Sans"/>
                <a:ea typeface="Open Sans"/>
                <a:cs typeface="Open Sans"/>
                <a:sym typeface="Open Sans"/>
              </a:rPr>
              <a:t>O recurso de opinião pode ser de grande importância para uma boa experiência do usuário.</a:t>
            </a:r>
            <a:endParaRPr sz="1200"/>
          </a:p>
        </p:txBody>
      </p:sp>
      <p:sp>
        <p:nvSpPr>
          <p:cNvPr id="216" name="Google Shape;216;p46"/>
          <p:cNvSpPr txBox="1"/>
          <p:nvPr/>
        </p:nvSpPr>
        <p:spPr>
          <a:xfrm>
            <a:off x="5776944" y="2008850"/>
            <a:ext cx="1872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A4335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Falta de detalhes disponibilizados</a:t>
            </a:r>
            <a:endParaRPr>
              <a:solidFill>
                <a:srgbClr val="4285F4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217" name="Google Shape;217;p46"/>
          <p:cNvSpPr txBox="1"/>
          <p:nvPr/>
        </p:nvSpPr>
        <p:spPr>
          <a:xfrm>
            <a:off x="5776944" y="2674875"/>
            <a:ext cx="1872600" cy="16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F6368"/>
                </a:solidFill>
                <a:latin typeface="Open Sans"/>
                <a:ea typeface="Open Sans"/>
                <a:cs typeface="Open Sans"/>
                <a:sym typeface="Open Sans"/>
              </a:rPr>
              <a:t>O </a:t>
            </a:r>
            <a:r>
              <a:rPr lang="en" sz="1200">
                <a:solidFill>
                  <a:srgbClr val="5F6368"/>
                </a:solidFill>
                <a:latin typeface="Open Sans"/>
                <a:ea typeface="Open Sans"/>
                <a:cs typeface="Open Sans"/>
                <a:sym typeface="Open Sans"/>
              </a:rPr>
              <a:t>detalhamento</a:t>
            </a:r>
            <a:r>
              <a:rPr lang="en" sz="1200">
                <a:solidFill>
                  <a:srgbClr val="5F6368"/>
                </a:solidFill>
                <a:latin typeface="Open Sans"/>
                <a:ea typeface="Open Sans"/>
                <a:cs typeface="Open Sans"/>
                <a:sym typeface="Open Sans"/>
              </a:rPr>
              <a:t> pode ser a diferença entre a venda ou não de um álbum. Então é fundamental disponibilizar detalhes importantes.</a:t>
            </a:r>
            <a:endParaRPr sz="1200"/>
          </a:p>
        </p:txBody>
      </p:sp>
      <p:sp>
        <p:nvSpPr>
          <p:cNvPr id="218" name="Google Shape;218;p46"/>
          <p:cNvSpPr/>
          <p:nvPr/>
        </p:nvSpPr>
        <p:spPr>
          <a:xfrm>
            <a:off x="2174100" y="1382121"/>
            <a:ext cx="513300" cy="513300"/>
          </a:xfrm>
          <a:prstGeom prst="ellipse">
            <a:avLst/>
          </a:prstGeom>
          <a:solidFill>
            <a:srgbClr val="EA4335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1</a:t>
            </a:r>
            <a:endParaRPr sz="2200">
              <a:solidFill>
                <a:srgbClr val="FFFFFF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219" name="Google Shape;219;p46"/>
          <p:cNvSpPr/>
          <p:nvPr/>
        </p:nvSpPr>
        <p:spPr>
          <a:xfrm>
            <a:off x="4315350" y="1382121"/>
            <a:ext cx="513300" cy="513300"/>
          </a:xfrm>
          <a:prstGeom prst="ellipse">
            <a:avLst/>
          </a:prstGeom>
          <a:solidFill>
            <a:srgbClr val="EA4335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2</a:t>
            </a:r>
            <a:endParaRPr sz="2200">
              <a:solidFill>
                <a:srgbClr val="FFFFFF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220" name="Google Shape;220;p46"/>
          <p:cNvSpPr/>
          <p:nvPr/>
        </p:nvSpPr>
        <p:spPr>
          <a:xfrm>
            <a:off x="6456600" y="1382121"/>
            <a:ext cx="513300" cy="513300"/>
          </a:xfrm>
          <a:prstGeom prst="ellipse">
            <a:avLst/>
          </a:prstGeom>
          <a:solidFill>
            <a:srgbClr val="EA4335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3</a:t>
            </a:r>
            <a:endParaRPr sz="2200">
              <a:solidFill>
                <a:srgbClr val="FFFFFF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47"/>
          <p:cNvSpPr txBox="1"/>
          <p:nvPr/>
        </p:nvSpPr>
        <p:spPr>
          <a:xfrm>
            <a:off x="517675" y="524350"/>
            <a:ext cx="6108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5F6368"/>
                </a:solidFill>
                <a:latin typeface="Open Sans"/>
                <a:ea typeface="Open Sans"/>
                <a:cs typeface="Open Sans"/>
                <a:sym typeface="Open Sans"/>
              </a:rPr>
              <a:t>Persona: </a:t>
            </a:r>
            <a:r>
              <a:rPr b="1" lang="en" sz="2400">
                <a:solidFill>
                  <a:srgbClr val="5F6368"/>
                </a:solidFill>
                <a:latin typeface="Open Sans"/>
                <a:ea typeface="Open Sans"/>
                <a:cs typeface="Open Sans"/>
                <a:sym typeface="Open Sans"/>
              </a:rPr>
              <a:t>Murilo Duarte</a:t>
            </a:r>
            <a:endParaRPr b="1" sz="2400">
              <a:solidFill>
                <a:srgbClr val="5F636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26" name="Google Shape;226;p47"/>
          <p:cNvPicPr preferRelativeResize="0"/>
          <p:nvPr/>
        </p:nvPicPr>
        <p:blipFill rotWithShape="1">
          <a:blip r:embed="rId3">
            <a:alphaModFix/>
          </a:blip>
          <a:srcRect b="0" l="248" r="258" t="0"/>
          <a:stretch/>
        </p:blipFill>
        <p:spPr>
          <a:xfrm>
            <a:off x="3703201" y="1083375"/>
            <a:ext cx="5265247" cy="297675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47"/>
          <p:cNvSpPr txBox="1"/>
          <p:nvPr/>
        </p:nvSpPr>
        <p:spPr>
          <a:xfrm>
            <a:off x="517675" y="1202575"/>
            <a:ext cx="2258700" cy="29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A4335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Declaração de problema:</a:t>
            </a:r>
            <a:endParaRPr>
              <a:solidFill>
                <a:srgbClr val="EA4335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5F6368"/>
                </a:solidFill>
                <a:latin typeface="Open Sans"/>
                <a:ea typeface="Open Sans"/>
                <a:cs typeface="Open Sans"/>
                <a:sym typeface="Open Sans"/>
              </a:rPr>
              <a:t>Murilo Duarte é um designer gráfico exigente que precisa de todos os detalhes possíveis para adquirir um álbum, porque suas experiências passadas não foram muito agradáveis.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8"/>
          <p:cNvSpPr txBox="1"/>
          <p:nvPr/>
        </p:nvSpPr>
        <p:spPr>
          <a:xfrm>
            <a:off x="517675" y="524350"/>
            <a:ext cx="6108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5F6368"/>
                </a:solidFill>
                <a:latin typeface="Open Sans"/>
                <a:ea typeface="Open Sans"/>
                <a:cs typeface="Open Sans"/>
                <a:sym typeface="Open Sans"/>
              </a:rPr>
              <a:t>Persona: </a:t>
            </a:r>
            <a:r>
              <a:rPr b="1" lang="en" sz="2400">
                <a:solidFill>
                  <a:srgbClr val="5F6368"/>
                </a:solidFill>
                <a:latin typeface="Open Sans"/>
                <a:ea typeface="Open Sans"/>
                <a:cs typeface="Open Sans"/>
                <a:sym typeface="Open Sans"/>
              </a:rPr>
              <a:t>Eduardo Nascimento</a:t>
            </a:r>
            <a:endParaRPr b="1" sz="2400">
              <a:solidFill>
                <a:srgbClr val="5F636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33" name="Google Shape;233;p48"/>
          <p:cNvPicPr preferRelativeResize="0"/>
          <p:nvPr/>
        </p:nvPicPr>
        <p:blipFill rotWithShape="1">
          <a:blip r:embed="rId3">
            <a:alphaModFix/>
          </a:blip>
          <a:srcRect b="0" l="248" r="258" t="0"/>
          <a:stretch/>
        </p:blipFill>
        <p:spPr>
          <a:xfrm>
            <a:off x="3703201" y="1083375"/>
            <a:ext cx="5265247" cy="2976750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48"/>
          <p:cNvSpPr txBox="1"/>
          <p:nvPr/>
        </p:nvSpPr>
        <p:spPr>
          <a:xfrm>
            <a:off x="517675" y="1202575"/>
            <a:ext cx="2258700" cy="29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A4335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Declaração de problema:</a:t>
            </a:r>
            <a:endParaRPr>
              <a:solidFill>
                <a:srgbClr val="EA4335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5F6368"/>
                </a:solidFill>
                <a:latin typeface="Open Sans"/>
                <a:ea typeface="Open Sans"/>
                <a:cs typeface="Open Sans"/>
                <a:sym typeface="Open Sans"/>
              </a:rPr>
              <a:t>Eduardo Nascimento é um guia turístico que precisa de um aplicativo ágil e intuitivo para conhecer o álbum, porque não tem experiência com pré-venda de álbuns.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